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Roboto Slab"/>
      <p:regular r:id="rId98"/>
      <p:bold r:id="rId99"/>
    </p:embeddedFont>
    <p:embeddedFont>
      <p:font typeface="Robot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4" roundtripDataSignature="AMtx7mgKMnKEqRqNul3KHcZvo695I9Lu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B9E060-3B1C-4CC3-8DA1-C6D8AE0086FD}">
  <a:tblStyle styleId="{A8B9E060-3B1C-4CC3-8DA1-C6D8AE0086F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RobotoSlab-bold.fntdata"/><Relationship Id="rId10" Type="http://schemas.openxmlformats.org/officeDocument/2006/relationships/slide" Target="slides/slide4.xml"/><Relationship Id="rId98" Type="http://schemas.openxmlformats.org/officeDocument/2006/relationships/font" Target="fonts/RobotoSlab-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839fa52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839fa52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839fa524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839fa524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839fa524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839fa524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839fa524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839fa524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839fa524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839fa524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839fa52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839fa52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839fa52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839fa52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839fa5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839fa5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839fa52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839fa52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839fa52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839fa524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839fa524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839fa524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839fa524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839fa524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839fa524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839fa524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839fa524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839fa524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839fa5246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839fa5246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839fa524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839fa524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839fa524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839fa524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839fa5246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839fa524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839fa524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839fa5246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839fa5246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839fa5246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839fa5246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b839fa5246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839fa524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839fa5246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839fa5246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839fa5246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839fa5246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839fa524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b824581e6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b824581e6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839fa524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b839fa524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839fa524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839fa524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839fa524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839fa524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839fa524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839fa524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839fa524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b839fa524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b839fa524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b839fa524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b839fa52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b839fa52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839fa52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b839fa52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b839fa52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b839fa52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839fa52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b839fa52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839fa52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b839fa52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839fa52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b839fa52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839fa524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839fa524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839fa524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839fa524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839fa524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b839fa524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839fa524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b839fa524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b839fa524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b839fa524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b839fa524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b839fa524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839fa524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839fa524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b839fa524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b839fa524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b839fa524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b839fa524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839fa524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839fa524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839fa524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839fa524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b839fa524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b839fa524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b824581e65_0_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g2b824581e65_0_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g2b824581e65_0_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g2b824581e65_0_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g2b824581e65_0_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g2b824581e65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b824581e65_0_47"/>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b824581e65_0_47"/>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g2b824581e65_0_47"/>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g2b824581e65_0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b824581e65_0_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g2b824581e65_0_11"/>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g2b824581e65_0_11"/>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2b824581e65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g2b824581e65_0_1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g2b824581e65_0_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g2b824581e65_0_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g2b824581e65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g2b824581e65_0_20"/>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g2b824581e65_0_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g2b824581e65_0_20"/>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2b824581e65_0_20"/>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g2b824581e65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2b824581e65_0_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g2b824581e65_0_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g2b824581e65_0_2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g2b824581e65_0_2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g2b824581e65_0_2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g2b824581e65_0_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g2b824581e65_0_34"/>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g2b824581e65_0_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b824581e65_0_37"/>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g2b824581e65_0_37"/>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g2b824581e65_0_37"/>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g2b824581e65_0_3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g2b824581e65_0_3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g2b824581e65_0_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b824581e65_0_44"/>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g2b824581e65_0_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g2b824581e65_0_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g2b824581e65_0_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g2b824581e6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ru"/>
              <a:t>Databases</a:t>
            </a:r>
            <a:endParaRPr/>
          </a:p>
        </p:txBody>
      </p:sp>
      <p:sp>
        <p:nvSpPr>
          <p:cNvPr id="64" name="Google Shape;64;p1"/>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ru" sz="2400"/>
              <a:t>Lecture 2</a:t>
            </a:r>
            <a:endParaRPr sz="2400"/>
          </a:p>
          <a:p>
            <a:pPr indent="0" lvl="0" marL="0" rtl="0" algn="l">
              <a:lnSpc>
                <a:spcPct val="100000"/>
              </a:lnSpc>
              <a:spcBef>
                <a:spcPts val="0"/>
              </a:spcBef>
              <a:spcAft>
                <a:spcPts val="0"/>
              </a:spcAft>
              <a:buSzPts val="1800"/>
              <a:buNone/>
            </a:pPr>
            <a:r>
              <a:rPr lang="ru" sz="2400"/>
              <a:t>Structured SQL Query Language</a:t>
            </a:r>
            <a:endParaRPr sz="2400"/>
          </a:p>
          <a:p>
            <a:pPr indent="0" lvl="0" marL="0" rtl="0" algn="l">
              <a:lnSpc>
                <a:spcPct val="100000"/>
              </a:lnSpc>
              <a:spcBef>
                <a:spcPts val="0"/>
              </a:spcBef>
              <a:spcAft>
                <a:spcPts val="0"/>
              </a:spcAft>
              <a:buSzPts val="18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b839fa5246_1_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SQL program structure</a:t>
            </a:r>
            <a:endParaRPr/>
          </a:p>
        </p:txBody>
      </p:sp>
      <p:sp>
        <p:nvSpPr>
          <p:cNvPr id="118" name="Google Shape;118;g2b839fa5246_1_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Program is a sequence of commands</a:t>
            </a:r>
            <a:endParaRPr/>
          </a:p>
          <a:p>
            <a:pPr indent="-342900" lvl="0" marL="457200" rtl="0" algn="l">
              <a:spcBef>
                <a:spcPts val="0"/>
              </a:spcBef>
              <a:spcAft>
                <a:spcPts val="0"/>
              </a:spcAft>
              <a:buSzPts val="1800"/>
              <a:buChar char="●"/>
            </a:pPr>
            <a:r>
              <a:rPr lang="ru"/>
              <a:t>Command is a sequence of components. Command ends with ;</a:t>
            </a:r>
            <a:endParaRPr/>
          </a:p>
          <a:p>
            <a:pPr indent="-342900" lvl="0" marL="457200" rtl="0" algn="l">
              <a:spcBef>
                <a:spcPts val="0"/>
              </a:spcBef>
              <a:spcAft>
                <a:spcPts val="0"/>
              </a:spcAft>
              <a:buSzPts val="1800"/>
              <a:buChar char="●"/>
            </a:pPr>
            <a:r>
              <a:rPr lang="ru"/>
              <a:t>Components are key words, identificators, operators, strings, special symbols.</a:t>
            </a:r>
            <a:endParaRPr/>
          </a:p>
          <a:p>
            <a:pPr indent="-342900" lvl="0" marL="457200" rtl="0" algn="l">
              <a:spcBef>
                <a:spcPts val="0"/>
              </a:spcBef>
              <a:spcAft>
                <a:spcPts val="0"/>
              </a:spcAft>
              <a:buSzPts val="1800"/>
              <a:buChar char="●"/>
            </a:pPr>
            <a:r>
              <a:rPr lang="ru"/>
              <a:t>Components are separated by space symbols.</a:t>
            </a:r>
            <a:endParaRPr/>
          </a:p>
          <a:p>
            <a:pPr indent="-342900" lvl="0" marL="457200" rtl="0" algn="l">
              <a:spcBef>
                <a:spcPts val="0"/>
              </a:spcBef>
              <a:spcAft>
                <a:spcPts val="0"/>
              </a:spcAft>
              <a:buSzPts val="1800"/>
              <a:buChar char="●"/>
            </a:pPr>
            <a:r>
              <a:rPr lang="ru"/>
              <a:t>Each command has its own </a:t>
            </a:r>
            <a:r>
              <a:rPr lang="ru"/>
              <a:t>syntax</a:t>
            </a:r>
            <a:r>
              <a:rPr lang="ru"/>
              <a:t>.</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b839fa5246_1_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Comments</a:t>
            </a:r>
            <a:endParaRPr/>
          </a:p>
        </p:txBody>
      </p:sp>
      <p:sp>
        <p:nvSpPr>
          <p:cNvPr id="124" name="Google Shape;124;g2b839fa5246_1_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a:t>CREATE TABLE lecturers (</a:t>
            </a:r>
            <a:endParaRPr/>
          </a:p>
          <a:p>
            <a:pPr indent="0" lvl="0" marL="0" rtl="0" algn="l">
              <a:lnSpc>
                <a:spcPct val="100000"/>
              </a:lnSpc>
              <a:spcBef>
                <a:spcPts val="1200"/>
              </a:spcBef>
              <a:spcAft>
                <a:spcPts val="0"/>
              </a:spcAft>
              <a:buNone/>
            </a:pPr>
            <a:r>
              <a:rPr lang="ru"/>
              <a:t>                     id integer, --comment #1</a:t>
            </a:r>
            <a:endParaRPr/>
          </a:p>
          <a:p>
            <a:pPr indent="0" lvl="0" marL="0" rtl="0" algn="l">
              <a:lnSpc>
                <a:spcPct val="100000"/>
              </a:lnSpc>
              <a:spcBef>
                <a:spcPts val="1200"/>
              </a:spcBef>
              <a:spcAft>
                <a:spcPts val="0"/>
              </a:spcAft>
              <a:buNone/>
            </a:pPr>
            <a:r>
              <a:rPr lang="ru"/>
              <a:t>                     name text, --comment #2</a:t>
            </a:r>
            <a:endParaRPr/>
          </a:p>
          <a:p>
            <a:pPr indent="0" lvl="0" marL="0" rtl="0" algn="l">
              <a:lnSpc>
                <a:spcPct val="100000"/>
              </a:lnSpc>
              <a:spcBef>
                <a:spcPts val="1200"/>
              </a:spcBef>
              <a:spcAft>
                <a:spcPts val="0"/>
              </a:spcAft>
              <a:buNone/>
            </a:pPr>
            <a:r>
              <a:rPr lang="ru"/>
              <a:t>    /* Multiline</a:t>
            </a:r>
            <a:endParaRPr/>
          </a:p>
          <a:p>
            <a:pPr indent="0" lvl="0" marL="0" rtl="0" algn="l">
              <a:lnSpc>
                <a:spcPct val="100000"/>
              </a:lnSpc>
              <a:spcBef>
                <a:spcPts val="1200"/>
              </a:spcBef>
              <a:spcAft>
                <a:spcPts val="0"/>
              </a:spcAft>
              <a:buNone/>
            </a:pPr>
            <a:r>
              <a:rPr lang="ru"/>
              <a:t>comments</a:t>
            </a:r>
            <a:endParaRPr/>
          </a:p>
          <a:p>
            <a:pPr indent="0" lvl="0" marL="0" rtl="0" algn="l">
              <a:lnSpc>
                <a:spcPct val="100000"/>
              </a:lnSpc>
              <a:spcBef>
                <a:spcPts val="1200"/>
              </a:spcBef>
              <a:spcAft>
                <a:spcPts val="0"/>
              </a:spcAft>
              <a:buNone/>
            </a:pPr>
            <a:r>
              <a:rPr lang="ru"/>
              <a:t>*/</a:t>
            </a:r>
            <a:endParaRPr/>
          </a:p>
          <a:p>
            <a:pPr indent="0" lvl="0" marL="0" rtl="0" algn="l">
              <a:lnSpc>
                <a:spcPct val="100000"/>
              </a:lnSpc>
              <a:spcBef>
                <a:spcPts val="1200"/>
              </a:spcBef>
              <a:spcAft>
                <a:spcPts val="0"/>
              </a:spcAft>
              <a:buNone/>
            </a:pPr>
            <a:r>
              <a:rPr lang="ru"/>
              <a:t>birth_date date DEFAULT now() );</a:t>
            </a:r>
            <a:endParaRPr/>
          </a:p>
          <a:p>
            <a:pPr indent="0" lvl="0" marL="0" rtl="0" algn="l">
              <a:lnSpc>
                <a:spcPct val="100000"/>
              </a:lnSpc>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sz="1150">
              <a:solidFill>
                <a:srgbClr val="1A1A1A"/>
              </a:solidFill>
              <a:highlight>
                <a:srgbClr val="FFFFFF"/>
              </a:highlight>
              <a:latin typeface="Arial"/>
              <a:ea typeface="Arial"/>
              <a:cs typeface="Arial"/>
              <a:sym typeface="Arial"/>
            </a:endParaRPr>
          </a:p>
        </p:txBody>
      </p:sp>
      <p:sp>
        <p:nvSpPr>
          <p:cNvPr id="130" name="Google Shape;130;p10"/>
          <p:cNvSpPr txBox="1"/>
          <p:nvPr>
            <p:ph idx="1" type="body"/>
          </p:nvPr>
        </p:nvSpPr>
        <p:spPr>
          <a:xfrm>
            <a:off x="966150" y="1586900"/>
            <a:ext cx="6626100" cy="2710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ru" sz="1490"/>
              <a:t>CREATE</a:t>
            </a:r>
            <a:endParaRPr sz="1490"/>
          </a:p>
          <a:p>
            <a:pPr indent="-323215" lvl="0" marL="457200" rtl="0" algn="l">
              <a:lnSpc>
                <a:spcPct val="95000"/>
              </a:lnSpc>
              <a:spcBef>
                <a:spcPts val="1200"/>
              </a:spcBef>
              <a:spcAft>
                <a:spcPts val="0"/>
              </a:spcAft>
              <a:buSzPts val="1490"/>
              <a:buChar char="●"/>
            </a:pPr>
            <a:r>
              <a:rPr lang="ru" sz="1490"/>
              <a:t>Database object creation operation</a:t>
            </a:r>
            <a:endParaRPr sz="1490"/>
          </a:p>
          <a:p>
            <a:pPr indent="0" lvl="0" marL="0" rtl="0" algn="l">
              <a:lnSpc>
                <a:spcPct val="95000"/>
              </a:lnSpc>
              <a:spcBef>
                <a:spcPts val="1200"/>
              </a:spcBef>
              <a:spcAft>
                <a:spcPts val="0"/>
              </a:spcAft>
              <a:buSzPts val="605"/>
              <a:buNone/>
            </a:pPr>
            <a:r>
              <a:rPr lang="ru" sz="1490"/>
              <a:t>ALTER</a:t>
            </a:r>
            <a:endParaRPr sz="1490"/>
          </a:p>
          <a:p>
            <a:pPr indent="-323215" lvl="0" marL="457200" rtl="0" algn="l">
              <a:lnSpc>
                <a:spcPct val="95000"/>
              </a:lnSpc>
              <a:spcBef>
                <a:spcPts val="1200"/>
              </a:spcBef>
              <a:spcAft>
                <a:spcPts val="0"/>
              </a:spcAft>
              <a:buSzPts val="1490"/>
              <a:buChar char="●"/>
            </a:pPr>
            <a:r>
              <a:rPr lang="ru" sz="1490"/>
              <a:t>Database Object Modification Operator</a:t>
            </a:r>
            <a:endParaRPr sz="1490"/>
          </a:p>
          <a:p>
            <a:pPr indent="0" lvl="0" marL="0" rtl="0" algn="l">
              <a:lnSpc>
                <a:spcPct val="95000"/>
              </a:lnSpc>
              <a:spcBef>
                <a:spcPts val="1200"/>
              </a:spcBef>
              <a:spcAft>
                <a:spcPts val="0"/>
              </a:spcAft>
              <a:buSzPts val="605"/>
              <a:buNone/>
            </a:pPr>
            <a:r>
              <a:rPr lang="ru" sz="1490"/>
              <a:t>DROP</a:t>
            </a:r>
            <a:endParaRPr sz="1490"/>
          </a:p>
          <a:p>
            <a:pPr indent="-323215" lvl="0" marL="457200" rtl="0" algn="l">
              <a:lnSpc>
                <a:spcPct val="95000"/>
              </a:lnSpc>
              <a:spcBef>
                <a:spcPts val="1200"/>
              </a:spcBef>
              <a:spcAft>
                <a:spcPts val="0"/>
              </a:spcAft>
              <a:buSzPts val="1490"/>
              <a:buChar char="●"/>
            </a:pPr>
            <a:r>
              <a:rPr lang="ru" sz="1490"/>
              <a:t>Database Object Deletion operator</a:t>
            </a:r>
            <a:endParaRPr sz="1490"/>
          </a:p>
          <a:p>
            <a:pPr indent="0" lvl="0" marL="0" rtl="0" algn="l">
              <a:lnSpc>
                <a:spcPct val="95000"/>
              </a:lnSpc>
              <a:spcBef>
                <a:spcPts val="1200"/>
              </a:spcBef>
              <a:spcAft>
                <a:spcPts val="0"/>
              </a:spcAft>
              <a:buSzPts val="605"/>
              <a:buNone/>
            </a:pPr>
            <a:r>
              <a:rPr lang="ru" sz="1490"/>
              <a:t>TRUNCATE</a:t>
            </a:r>
            <a:endParaRPr sz="1490"/>
          </a:p>
          <a:p>
            <a:pPr indent="-323215" lvl="0" marL="457200" rtl="0" algn="l">
              <a:lnSpc>
                <a:spcPct val="95000"/>
              </a:lnSpc>
              <a:spcBef>
                <a:spcPts val="1200"/>
              </a:spcBef>
              <a:spcAft>
                <a:spcPts val="0"/>
              </a:spcAft>
              <a:buSzPts val="1490"/>
              <a:buChar char="●"/>
            </a:pPr>
            <a:r>
              <a:rPr lang="ru" sz="1490"/>
              <a:t>Operator for deleting the contents of a DB object</a:t>
            </a:r>
            <a:endParaRPr sz="1490"/>
          </a:p>
          <a:p>
            <a:pPr indent="0" lvl="0" marL="0" rtl="0" algn="l">
              <a:lnSpc>
                <a:spcPct val="95000"/>
              </a:lnSpc>
              <a:spcBef>
                <a:spcPts val="1200"/>
              </a:spcBef>
              <a:spcAft>
                <a:spcPts val="1200"/>
              </a:spcAft>
              <a:buSzPts val="605"/>
              <a:buNone/>
            </a:pPr>
            <a:r>
              <a:t/>
            </a:r>
            <a:endParaRPr sz="149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136" name="Google Shape;136;p1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42857"/>
              <a:buNone/>
            </a:pPr>
            <a:r>
              <a:rPr lang="ru"/>
              <a:t>CREATE</a:t>
            </a:r>
            <a:endParaRPr/>
          </a:p>
          <a:p>
            <a:pPr indent="0" lvl="0" marL="457200" rtl="0" algn="l">
              <a:lnSpc>
                <a:spcPct val="115000"/>
              </a:lnSpc>
              <a:spcBef>
                <a:spcPts val="1200"/>
              </a:spcBef>
              <a:spcAft>
                <a:spcPts val="0"/>
              </a:spcAft>
              <a:buSzPct val="142857"/>
              <a:buNone/>
            </a:pPr>
            <a:r>
              <a:rPr lang="ru"/>
              <a:t>CREATE [TEMPORARY] TABLE [IF NOT EXISTS] tbl_name(</a:t>
            </a:r>
            <a:endParaRPr/>
          </a:p>
          <a:p>
            <a:pPr indent="0" lvl="0" marL="457200" rtl="0" algn="l">
              <a:lnSpc>
                <a:spcPct val="115000"/>
              </a:lnSpc>
              <a:spcBef>
                <a:spcPts val="1200"/>
              </a:spcBef>
              <a:spcAft>
                <a:spcPts val="0"/>
              </a:spcAft>
              <a:buSzPct val="142857"/>
              <a:buNone/>
            </a:pPr>
            <a:r>
              <a:rPr lang="ru"/>
              <a:t>    col_name_1   datatype_1,</a:t>
            </a:r>
            <a:endParaRPr/>
          </a:p>
          <a:p>
            <a:pPr indent="0" lvl="0" marL="457200" rtl="0" algn="l">
              <a:lnSpc>
                <a:spcPct val="115000"/>
              </a:lnSpc>
              <a:spcBef>
                <a:spcPts val="1200"/>
              </a:spcBef>
              <a:spcAft>
                <a:spcPts val="0"/>
              </a:spcAft>
              <a:buSzPct val="142857"/>
              <a:buNone/>
            </a:pPr>
            <a:r>
              <a:rPr lang="ru"/>
              <a:t>    col_name_2   datatype_2,</a:t>
            </a:r>
            <a:endParaRPr/>
          </a:p>
          <a:p>
            <a:pPr indent="0" lvl="0" marL="457200" rtl="0" algn="l">
              <a:lnSpc>
                <a:spcPct val="115000"/>
              </a:lnSpc>
              <a:spcBef>
                <a:spcPts val="1200"/>
              </a:spcBef>
              <a:spcAft>
                <a:spcPts val="0"/>
              </a:spcAft>
              <a:buSzPct val="142857"/>
              <a:buNone/>
            </a:pPr>
            <a:r>
              <a:rPr lang="ru"/>
              <a:t>    ...</a:t>
            </a:r>
            <a:endParaRPr/>
          </a:p>
          <a:p>
            <a:pPr indent="0" lvl="0" marL="457200" rtl="0" algn="l">
              <a:lnSpc>
                <a:spcPct val="115000"/>
              </a:lnSpc>
              <a:spcBef>
                <a:spcPts val="1200"/>
              </a:spcBef>
              <a:spcAft>
                <a:spcPts val="0"/>
              </a:spcAft>
              <a:buSzPct val="142857"/>
              <a:buNone/>
            </a:pPr>
            <a:r>
              <a:rPr lang="ru"/>
              <a:t>    col_name_N   datatype_N</a:t>
            </a:r>
            <a:endParaRPr/>
          </a:p>
          <a:p>
            <a:pPr indent="0" lvl="0" marL="457200" rtl="0" algn="l">
              <a:lnSpc>
                <a:spcPct val="115000"/>
              </a:lnSpc>
              <a:spcBef>
                <a:spcPts val="1200"/>
              </a:spcBef>
              <a:spcAft>
                <a:spcPts val="0"/>
              </a:spcAft>
              <a:buSzPct val="142857"/>
              <a:buNone/>
            </a:pPr>
            <a:r>
              <a:rPr lang="ru"/>
              <a:t>);</a:t>
            </a:r>
            <a:endParaRPr/>
          </a:p>
          <a:p>
            <a:pPr indent="0" lvl="0" marL="0" rtl="0" algn="l">
              <a:lnSpc>
                <a:spcPct val="115000"/>
              </a:lnSpc>
              <a:spcBef>
                <a:spcPts val="1200"/>
              </a:spcBef>
              <a:spcAft>
                <a:spcPts val="1200"/>
              </a:spcAft>
              <a:buSzPct val="142857"/>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Create</a:t>
            </a:r>
            <a:endParaRPr/>
          </a:p>
        </p:txBody>
      </p:sp>
      <p:pic>
        <p:nvPicPr>
          <p:cNvPr id="142" name="Google Shape;142;p12"/>
          <p:cNvPicPr preferRelativeResize="0"/>
          <p:nvPr/>
        </p:nvPicPr>
        <p:blipFill rotWithShape="1">
          <a:blip r:embed="rId3">
            <a:alphaModFix/>
          </a:blip>
          <a:srcRect b="0" l="0" r="0" t="0"/>
          <a:stretch/>
        </p:blipFill>
        <p:spPr>
          <a:xfrm>
            <a:off x="1408275" y="1333100"/>
            <a:ext cx="6216276" cy="313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Create</a:t>
            </a:r>
            <a:endParaRPr/>
          </a:p>
        </p:txBody>
      </p:sp>
      <p:pic>
        <p:nvPicPr>
          <p:cNvPr id="148" name="Google Shape;148;p13"/>
          <p:cNvPicPr preferRelativeResize="0"/>
          <p:nvPr/>
        </p:nvPicPr>
        <p:blipFill rotWithShape="1">
          <a:blip r:embed="rId3">
            <a:alphaModFix/>
          </a:blip>
          <a:srcRect b="-3190" l="3550" r="4241" t="11506"/>
          <a:stretch/>
        </p:blipFill>
        <p:spPr>
          <a:xfrm>
            <a:off x="324525" y="1760050"/>
            <a:ext cx="8431574" cy="193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b839fa5246_1_1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Create: restrictions</a:t>
            </a:r>
            <a:endParaRPr/>
          </a:p>
        </p:txBody>
      </p:sp>
      <p:sp>
        <p:nvSpPr>
          <p:cNvPr id="154" name="Google Shape;154;g2b839fa5246_1_11"/>
          <p:cNvSpPr txBox="1"/>
          <p:nvPr>
            <p:ph idx="1" type="body"/>
          </p:nvPr>
        </p:nvSpPr>
        <p:spPr>
          <a:xfrm>
            <a:off x="387900" y="1489825"/>
            <a:ext cx="4441500" cy="307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a:t>CREATE TABLE students (</a:t>
            </a:r>
            <a:endParaRPr/>
          </a:p>
          <a:p>
            <a:pPr indent="0" lvl="0" marL="457200" rtl="0" algn="l">
              <a:lnSpc>
                <a:spcPct val="100000"/>
              </a:lnSpc>
              <a:spcBef>
                <a:spcPts val="1200"/>
              </a:spcBef>
              <a:spcAft>
                <a:spcPts val="0"/>
              </a:spcAft>
              <a:buNone/>
            </a:pPr>
            <a:r>
              <a:rPr lang="ru"/>
              <a:t>student_id        int         PRIMARY KEY,</a:t>
            </a:r>
            <a:endParaRPr/>
          </a:p>
          <a:p>
            <a:pPr indent="0" lvl="0" marL="457200" rtl="0" algn="l">
              <a:lnSpc>
                <a:spcPct val="100000"/>
              </a:lnSpc>
              <a:spcBef>
                <a:spcPts val="1200"/>
              </a:spcBef>
              <a:spcAft>
                <a:spcPts val="0"/>
              </a:spcAft>
              <a:buNone/>
            </a:pPr>
            <a:r>
              <a:rPr lang="ru"/>
              <a:t>first_name varchar(50),</a:t>
            </a:r>
            <a:endParaRPr/>
          </a:p>
          <a:p>
            <a:pPr indent="0" lvl="0" marL="457200" rtl="0" algn="l">
              <a:lnSpc>
                <a:spcPct val="100000"/>
              </a:lnSpc>
              <a:spcBef>
                <a:spcPts val="1200"/>
              </a:spcBef>
              <a:spcAft>
                <a:spcPts val="0"/>
              </a:spcAft>
              <a:buNone/>
            </a:pPr>
            <a:r>
              <a:rPr lang="ru"/>
              <a:t>last_name varchar(50),</a:t>
            </a:r>
            <a:endParaRPr/>
          </a:p>
          <a:p>
            <a:pPr indent="0" lvl="0" marL="457200" rtl="0" algn="l">
              <a:lnSpc>
                <a:spcPct val="100000"/>
              </a:lnSpc>
              <a:spcBef>
                <a:spcPts val="1200"/>
              </a:spcBef>
              <a:spcAft>
                <a:spcPts val="0"/>
              </a:spcAft>
              <a:buNone/>
            </a:pPr>
            <a:r>
              <a:rPr lang="ru"/>
              <a:t>age  int  NOT NULL,</a:t>
            </a:r>
            <a:endParaRPr/>
          </a:p>
          <a:p>
            <a:pPr indent="0" lvl="0" marL="457200" rtl="0" algn="l">
              <a:lnSpc>
                <a:spcPct val="100000"/>
              </a:lnSpc>
              <a:spcBef>
                <a:spcPts val="1200"/>
              </a:spcBef>
              <a:spcAft>
                <a:spcPts val="0"/>
              </a:spcAft>
              <a:buNone/>
            </a:pPr>
            <a:r>
              <a:rPr lang="ru"/>
              <a:t>email  varchar(100)</a:t>
            </a:r>
            <a:endParaRPr/>
          </a:p>
          <a:p>
            <a:pPr indent="0" lvl="0" marL="0" rtl="0" algn="l">
              <a:lnSpc>
                <a:spcPct val="100000"/>
              </a:lnSpc>
              <a:spcBef>
                <a:spcPts val="1200"/>
              </a:spcBef>
              <a:spcAft>
                <a:spcPts val="0"/>
              </a:spcAft>
              <a:buNone/>
            </a:pPr>
            <a:r>
              <a:rPr lang="ru"/>
              <a:t>);</a:t>
            </a:r>
            <a:endParaRPr/>
          </a:p>
          <a:p>
            <a:pPr indent="0" lvl="0" marL="0" rtl="0" algn="l">
              <a:lnSpc>
                <a:spcPct val="100000"/>
              </a:lnSpc>
              <a:spcBef>
                <a:spcPts val="1200"/>
              </a:spcBef>
              <a:spcAft>
                <a:spcPts val="1200"/>
              </a:spcAft>
              <a:buNone/>
            </a:pPr>
            <a:r>
              <a:t/>
            </a:r>
            <a:endParaRPr/>
          </a:p>
        </p:txBody>
      </p:sp>
      <p:sp>
        <p:nvSpPr>
          <p:cNvPr id="155" name="Google Shape;155;g2b839fa5246_1_11"/>
          <p:cNvSpPr/>
          <p:nvPr/>
        </p:nvSpPr>
        <p:spPr>
          <a:xfrm>
            <a:off x="899325" y="1935025"/>
            <a:ext cx="11811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56" name="Google Shape;156;g2b839fa5246_1_11"/>
          <p:cNvCxnSpPr/>
          <p:nvPr/>
        </p:nvCxnSpPr>
        <p:spPr>
          <a:xfrm flipH="1">
            <a:off x="2100225" y="1270075"/>
            <a:ext cx="3455400" cy="630000"/>
          </a:xfrm>
          <a:prstGeom prst="straightConnector1">
            <a:avLst/>
          </a:prstGeom>
          <a:noFill/>
          <a:ln cap="flat" cmpd="sng" w="19050">
            <a:solidFill>
              <a:schemeClr val="dk1"/>
            </a:solidFill>
            <a:prstDash val="solid"/>
            <a:round/>
            <a:headEnd len="med" w="med" type="none"/>
            <a:tailEnd len="med" w="med" type="triangle"/>
          </a:ln>
        </p:spPr>
      </p:cxnSp>
      <p:sp>
        <p:nvSpPr>
          <p:cNvPr id="157" name="Google Shape;157;g2b839fa5246_1_11"/>
          <p:cNvSpPr txBox="1"/>
          <p:nvPr/>
        </p:nvSpPr>
        <p:spPr>
          <a:xfrm>
            <a:off x="5791675" y="946550"/>
            <a:ext cx="25542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column name</a:t>
            </a:r>
            <a:endParaRPr sz="1800">
              <a:solidFill>
                <a:schemeClr val="dk1"/>
              </a:solidFill>
              <a:latin typeface="Roboto"/>
              <a:ea typeface="Roboto"/>
              <a:cs typeface="Roboto"/>
              <a:sym typeface="Roboto"/>
            </a:endParaRPr>
          </a:p>
        </p:txBody>
      </p:sp>
      <p:sp>
        <p:nvSpPr>
          <p:cNvPr id="158" name="Google Shape;158;g2b839fa5246_1_11"/>
          <p:cNvSpPr/>
          <p:nvPr/>
        </p:nvSpPr>
        <p:spPr>
          <a:xfrm>
            <a:off x="2355100" y="1973700"/>
            <a:ext cx="4449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59" name="Google Shape;159;g2b839fa5246_1_11"/>
          <p:cNvCxnSpPr/>
          <p:nvPr/>
        </p:nvCxnSpPr>
        <p:spPr>
          <a:xfrm flipH="1">
            <a:off x="2817700" y="1641150"/>
            <a:ext cx="3437700" cy="346200"/>
          </a:xfrm>
          <a:prstGeom prst="straightConnector1">
            <a:avLst/>
          </a:prstGeom>
          <a:noFill/>
          <a:ln cap="flat" cmpd="sng" w="19050">
            <a:solidFill>
              <a:schemeClr val="dk1"/>
            </a:solidFill>
            <a:prstDash val="solid"/>
            <a:round/>
            <a:headEnd len="med" w="med" type="none"/>
            <a:tailEnd len="med" w="med" type="triangle"/>
          </a:ln>
        </p:spPr>
      </p:cxnSp>
      <p:sp>
        <p:nvSpPr>
          <p:cNvPr id="160" name="Google Shape;160;g2b839fa5246_1_11"/>
          <p:cNvSpPr txBox="1"/>
          <p:nvPr/>
        </p:nvSpPr>
        <p:spPr>
          <a:xfrm>
            <a:off x="6201900" y="1391725"/>
            <a:ext cx="25542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column type</a:t>
            </a:r>
            <a:endParaRPr sz="1800">
              <a:solidFill>
                <a:schemeClr val="dk1"/>
              </a:solidFill>
              <a:latin typeface="Roboto"/>
              <a:ea typeface="Roboto"/>
              <a:cs typeface="Roboto"/>
              <a:sym typeface="Roboto"/>
            </a:endParaRPr>
          </a:p>
        </p:txBody>
      </p:sp>
      <p:sp>
        <p:nvSpPr>
          <p:cNvPr id="161" name="Google Shape;161;g2b839fa5246_1_11"/>
          <p:cNvSpPr/>
          <p:nvPr/>
        </p:nvSpPr>
        <p:spPr>
          <a:xfrm>
            <a:off x="3185325" y="1935025"/>
            <a:ext cx="15393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62" name="Google Shape;162;g2b839fa5246_1_11"/>
          <p:cNvCxnSpPr/>
          <p:nvPr/>
        </p:nvCxnSpPr>
        <p:spPr>
          <a:xfrm rot="10800000">
            <a:off x="4768200" y="2320150"/>
            <a:ext cx="1434600" cy="270900"/>
          </a:xfrm>
          <a:prstGeom prst="straightConnector1">
            <a:avLst/>
          </a:prstGeom>
          <a:noFill/>
          <a:ln cap="flat" cmpd="sng" w="19050">
            <a:solidFill>
              <a:schemeClr val="dk1"/>
            </a:solidFill>
            <a:prstDash val="solid"/>
            <a:round/>
            <a:headEnd len="med" w="med" type="none"/>
            <a:tailEnd len="med" w="med" type="triangle"/>
          </a:ln>
        </p:spPr>
      </p:cxnSp>
      <p:sp>
        <p:nvSpPr>
          <p:cNvPr id="163" name="Google Shape;163;g2b839fa5246_1_11"/>
          <p:cNvSpPr txBox="1"/>
          <p:nvPr/>
        </p:nvSpPr>
        <p:spPr>
          <a:xfrm>
            <a:off x="6255400" y="2436375"/>
            <a:ext cx="25542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restriction</a:t>
            </a:r>
            <a:endParaRPr sz="1800">
              <a:solidFill>
                <a:schemeClr val="dk1"/>
              </a:solidFill>
              <a:latin typeface="Roboto"/>
              <a:ea typeface="Roboto"/>
              <a:cs typeface="Roboto"/>
              <a:sym typeface="Roboto"/>
            </a:endParaRPr>
          </a:p>
        </p:txBody>
      </p:sp>
      <p:sp>
        <p:nvSpPr>
          <p:cNvPr id="164" name="Google Shape;164;g2b839fa5246_1_11"/>
          <p:cNvSpPr/>
          <p:nvPr/>
        </p:nvSpPr>
        <p:spPr>
          <a:xfrm>
            <a:off x="1745675" y="3250850"/>
            <a:ext cx="12294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65" name="Google Shape;165;g2b839fa5246_1_11"/>
          <p:cNvCxnSpPr>
            <a:stCxn id="163" idx="1"/>
            <a:endCxn id="164" idx="3"/>
          </p:cNvCxnSpPr>
          <p:nvPr/>
        </p:nvCxnSpPr>
        <p:spPr>
          <a:xfrm flipH="1">
            <a:off x="2975200" y="2708025"/>
            <a:ext cx="3280200" cy="744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b839fa5246_1_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a:t>
            </a:r>
            <a:endParaRPr/>
          </a:p>
        </p:txBody>
      </p:sp>
      <p:sp>
        <p:nvSpPr>
          <p:cNvPr id="171" name="Google Shape;171;g2b839fa5246_1_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Serve as a means of maintaining data integrity</a:t>
            </a:r>
            <a:endParaRPr/>
          </a:p>
          <a:p>
            <a:pPr indent="-342900" lvl="0" marL="457200" rtl="0" algn="l">
              <a:spcBef>
                <a:spcPts val="0"/>
              </a:spcBef>
              <a:spcAft>
                <a:spcPts val="0"/>
              </a:spcAft>
              <a:buSzPts val="1800"/>
              <a:buChar char="●"/>
            </a:pPr>
            <a:r>
              <a:rPr lang="ru"/>
              <a:t>They guarantee that when entering data into the table, the relationships between the data will not be broken</a:t>
            </a:r>
            <a:endParaRPr/>
          </a:p>
          <a:p>
            <a:pPr indent="-342900" lvl="0" marL="457200" rtl="0" algn="l">
              <a:spcBef>
                <a:spcPts val="0"/>
              </a:spcBef>
              <a:spcAft>
                <a:spcPts val="0"/>
              </a:spcAft>
              <a:buSzPts val="1800"/>
              <a:buChar char="●"/>
            </a:pPr>
            <a:r>
              <a:rPr lang="ru"/>
              <a:t>Ensure referential integrity between tables (relationships) - through foreign keys</a:t>
            </a:r>
            <a:endParaRPr/>
          </a:p>
          <a:p>
            <a:pPr indent="-342900" lvl="0" marL="457200" rtl="0" algn="l">
              <a:spcBef>
                <a:spcPts val="0"/>
              </a:spcBef>
              <a:spcAft>
                <a:spcPts val="0"/>
              </a:spcAft>
              <a:buSzPts val="1800"/>
              <a:buChar char="●"/>
            </a:pPr>
            <a:r>
              <a:rPr lang="ru"/>
              <a:t>The constraint is specified after the data type or as a separate “statement” when defining the table</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b839fa5246_1_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UNIQUE</a:t>
            </a:r>
            <a:endParaRPr/>
          </a:p>
        </p:txBody>
      </p:sp>
      <p:pic>
        <p:nvPicPr>
          <p:cNvPr id="177" name="Google Shape;177;g2b839fa5246_1_33"/>
          <p:cNvPicPr preferRelativeResize="0"/>
          <p:nvPr/>
        </p:nvPicPr>
        <p:blipFill>
          <a:blip r:embed="rId3">
            <a:alphaModFix/>
          </a:blip>
          <a:stretch>
            <a:fillRect/>
          </a:stretch>
        </p:blipFill>
        <p:spPr>
          <a:xfrm>
            <a:off x="152400" y="2416200"/>
            <a:ext cx="8839202" cy="2043900"/>
          </a:xfrm>
          <a:prstGeom prst="rect">
            <a:avLst/>
          </a:prstGeom>
          <a:noFill/>
          <a:ln>
            <a:noFill/>
          </a:ln>
        </p:spPr>
      </p:pic>
      <p:sp>
        <p:nvSpPr>
          <p:cNvPr id="178" name="Google Shape;178;g2b839fa5246_1_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UNIQUE - a group of one or more table columns can only contain unique values:</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b839fa5246_0_1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NULL value</a:t>
            </a:r>
            <a:endParaRPr/>
          </a:p>
        </p:txBody>
      </p:sp>
      <p:sp>
        <p:nvSpPr>
          <p:cNvPr id="184" name="Google Shape;184;g2b839fa5246_0_1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A field with a NULL value is a field with no value.</a:t>
            </a:r>
            <a:endParaRPr/>
          </a:p>
          <a:p>
            <a:pPr indent="0" lvl="0" marL="0" rtl="0" algn="l">
              <a:spcBef>
                <a:spcPts val="1200"/>
              </a:spcBef>
              <a:spcAft>
                <a:spcPts val="0"/>
              </a:spcAft>
              <a:buNone/>
            </a:pPr>
            <a:r>
              <a:rPr lang="ru"/>
              <a:t>If a field in a table is not required, then you can insert a new record or update without adding a value to the field; it will be stored as NULL.</a:t>
            </a:r>
            <a:endParaRPr/>
          </a:p>
          <a:p>
            <a:pPr indent="0" lvl="0" marL="0" rtl="0" algn="l">
              <a:spcBef>
                <a:spcPts val="1200"/>
              </a:spcBef>
              <a:spcAft>
                <a:spcPts val="0"/>
              </a:spcAft>
              <a:buNone/>
            </a:pPr>
            <a:r>
              <a:rPr lang="ru"/>
              <a:t>A NULL value is different from a null value (0) or a field that contains spaces (" "). It is not possible to check for NULL values with comparison operators such as =, &lt;, or &lt;&gt;.</a:t>
            </a:r>
            <a:endParaRPr/>
          </a:p>
          <a:p>
            <a:pPr indent="0" lvl="0" marL="0" rtl="0" algn="l">
              <a:spcBef>
                <a:spcPts val="1200"/>
              </a:spcBef>
              <a:spcAft>
                <a:spcPts val="0"/>
              </a:spcAft>
              <a:buNone/>
            </a:pPr>
            <a:r>
              <a:rPr lang="ru"/>
              <a:t>You need to use IS NULL or IS NOT NULL</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What we know</a:t>
            </a:r>
            <a:endParaRPr/>
          </a:p>
        </p:txBody>
      </p:sp>
      <p:sp>
        <p:nvSpPr>
          <p:cNvPr id="70" name="Google Shape;70;p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Data is stored according to predefined rules (data schema)</a:t>
            </a:r>
            <a:endParaRPr/>
          </a:p>
          <a:p>
            <a:pPr indent="-342900" lvl="0" marL="457200" rtl="0" algn="l">
              <a:lnSpc>
                <a:spcPct val="115000"/>
              </a:lnSpc>
              <a:spcBef>
                <a:spcPts val="0"/>
              </a:spcBef>
              <a:spcAft>
                <a:spcPts val="0"/>
              </a:spcAft>
              <a:buSzPts val="1800"/>
              <a:buChar char="●"/>
            </a:pPr>
            <a:r>
              <a:rPr lang="ru"/>
              <a:t>Working with data according to predefined rules</a:t>
            </a:r>
            <a:endParaRPr/>
          </a:p>
          <a:p>
            <a:pPr indent="0" lvl="0" marL="0" rtl="0" algn="l">
              <a:lnSpc>
                <a:spcPct val="115000"/>
              </a:lnSpc>
              <a:spcBef>
                <a:spcPts val="1200"/>
              </a:spcBef>
              <a:spcAft>
                <a:spcPts val="0"/>
              </a:spcAft>
              <a:buSzPts val="1800"/>
              <a:buNone/>
            </a:pPr>
            <a:r>
              <a:rPr lang="ru"/>
              <a:t>Relational data model:</a:t>
            </a:r>
            <a:endParaRPr/>
          </a:p>
          <a:p>
            <a:pPr indent="-342900" lvl="0" marL="457200" rtl="0" algn="l">
              <a:lnSpc>
                <a:spcPct val="115000"/>
              </a:lnSpc>
              <a:spcBef>
                <a:spcPts val="1200"/>
              </a:spcBef>
              <a:spcAft>
                <a:spcPts val="0"/>
              </a:spcAft>
              <a:buSzPts val="1800"/>
              <a:buChar char="●"/>
            </a:pPr>
            <a:r>
              <a:rPr lang="ru"/>
              <a:t>A logical data model that does not depend on physical structures</a:t>
            </a:r>
            <a:endParaRPr/>
          </a:p>
          <a:p>
            <a:pPr indent="-342900" lvl="0" marL="457200" rtl="0" algn="l">
              <a:lnSpc>
                <a:spcPct val="115000"/>
              </a:lnSpc>
              <a:spcBef>
                <a:spcPts val="0"/>
              </a:spcBef>
              <a:spcAft>
                <a:spcPts val="0"/>
              </a:spcAft>
              <a:buSzPts val="1800"/>
              <a:buChar char="●"/>
            </a:pPr>
            <a:r>
              <a:rPr lang="ru"/>
              <a:t>Based on mathematics and logic</a:t>
            </a:r>
            <a:endParaRPr/>
          </a:p>
          <a:p>
            <a:pPr indent="-342900" lvl="0" marL="457200" rtl="0" algn="l">
              <a:lnSpc>
                <a:spcPct val="115000"/>
              </a:lnSpc>
              <a:spcBef>
                <a:spcPts val="0"/>
              </a:spcBef>
              <a:spcAft>
                <a:spcPts val="0"/>
              </a:spcAft>
              <a:buSzPts val="1800"/>
              <a:buChar char="●"/>
            </a:pPr>
            <a:r>
              <a:rPr lang="ru"/>
              <a:t>Relational Algebra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b839fa5246_0_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IS NULL / IS NOT NULL</a:t>
            </a:r>
            <a:endParaRPr/>
          </a:p>
        </p:txBody>
      </p:sp>
      <p:sp>
        <p:nvSpPr>
          <p:cNvPr id="190" name="Google Shape;190;g2b839fa5246_0_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342900" lvl="0" marL="342900" rtl="0" algn="l">
              <a:lnSpc>
                <a:spcPct val="100000"/>
              </a:lnSpc>
              <a:spcBef>
                <a:spcPts val="0"/>
              </a:spcBef>
              <a:spcAft>
                <a:spcPts val="0"/>
              </a:spcAft>
              <a:buClr>
                <a:srgbClr val="000000"/>
              </a:buClr>
              <a:buSzPct val="100000"/>
              <a:buFont typeface="Arial"/>
              <a:buNone/>
            </a:pPr>
            <a:r>
              <a:rPr b="1" i="1" lang="ru" sz="2400">
                <a:latin typeface="Arial"/>
                <a:ea typeface="Arial"/>
                <a:cs typeface="Arial"/>
                <a:sym typeface="Arial"/>
              </a:rPr>
              <a:t>IS NULL Syntax</a:t>
            </a:r>
            <a:endParaRPr sz="1400">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SELECT column_names</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FROM table_name</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WHERE column_name IS NULL</a:t>
            </a:r>
            <a:endParaRPr>
              <a:latin typeface="Arial"/>
              <a:ea typeface="Arial"/>
              <a:cs typeface="Arial"/>
              <a:sym typeface="Arial"/>
            </a:endParaRPr>
          </a:p>
          <a:p>
            <a:pPr indent="-285750" lvl="1" marL="742950" rtl="0" algn="l">
              <a:lnSpc>
                <a:spcPct val="100000"/>
              </a:lnSpc>
              <a:spcBef>
                <a:spcPts val="600"/>
              </a:spcBef>
              <a:spcAft>
                <a:spcPts val="0"/>
              </a:spcAft>
              <a:buClr>
                <a:srgbClr val="000000"/>
              </a:buClr>
              <a:buSzPct val="100000"/>
              <a:buFont typeface="Arial"/>
              <a:buNone/>
            </a:pPr>
            <a:r>
              <a:t/>
            </a:r>
            <a:endParaRPr b="1" i="1" sz="2400">
              <a:latin typeface="Arial"/>
              <a:ea typeface="Arial"/>
              <a:cs typeface="Arial"/>
              <a:sym typeface="Arial"/>
            </a:endParaRPr>
          </a:p>
          <a:p>
            <a:pPr indent="-342900" lvl="0" marL="342900" rtl="0" algn="l">
              <a:lnSpc>
                <a:spcPct val="100000"/>
              </a:lnSpc>
              <a:spcBef>
                <a:spcPts val="600"/>
              </a:spcBef>
              <a:spcAft>
                <a:spcPts val="0"/>
              </a:spcAft>
              <a:buClr>
                <a:srgbClr val="000000"/>
              </a:buClr>
              <a:buSzPct val="100000"/>
              <a:buFont typeface="Arial"/>
              <a:buNone/>
            </a:pPr>
            <a:r>
              <a:rPr b="1" i="1" lang="ru" sz="2400">
                <a:latin typeface="Arial"/>
                <a:ea typeface="Arial"/>
                <a:cs typeface="Arial"/>
                <a:sym typeface="Arial"/>
              </a:rPr>
              <a:t>IS NOT NULL Syntax</a:t>
            </a:r>
            <a:endParaRPr sz="1400">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SELECT column_names</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FROM table_name</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WHERE column_name IS NOT NULL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b839fa5246_0_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PRIMARY KEY</a:t>
            </a:r>
            <a:endParaRPr/>
          </a:p>
        </p:txBody>
      </p:sp>
      <p:sp>
        <p:nvSpPr>
          <p:cNvPr id="196" name="Google Shape;196;g2b839fa5246_0_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PRIMARY KEY (primary key) is a field (or combination fields) that uniquely identifies the record.</a:t>
            </a:r>
            <a:endParaRPr/>
          </a:p>
          <a:p>
            <a:pPr indent="0" lvl="0" marL="0" rtl="0" algn="l">
              <a:spcBef>
                <a:spcPts val="1200"/>
              </a:spcBef>
              <a:spcAft>
                <a:spcPts val="0"/>
              </a:spcAft>
              <a:buNone/>
            </a:pPr>
            <a:r>
              <a:rPr lang="ru"/>
              <a:t>PRIMARY KEY should:</a:t>
            </a:r>
            <a:endParaRPr/>
          </a:p>
          <a:p>
            <a:pPr indent="0" lvl="0" marL="0" rtl="0" algn="l">
              <a:spcBef>
                <a:spcPts val="1200"/>
              </a:spcBef>
              <a:spcAft>
                <a:spcPts val="0"/>
              </a:spcAft>
              <a:buNone/>
            </a:pPr>
            <a:r>
              <a:rPr lang="ru"/>
              <a:t>- contain unique values</a:t>
            </a:r>
            <a:endParaRPr/>
          </a:p>
          <a:p>
            <a:pPr indent="0" lvl="0" marL="0" rtl="0" algn="l">
              <a:spcBef>
                <a:spcPts val="1200"/>
              </a:spcBef>
              <a:spcAft>
                <a:spcPts val="0"/>
              </a:spcAft>
              <a:buNone/>
            </a:pPr>
            <a:r>
              <a:rPr lang="ru"/>
              <a:t>- cannot contain NULL values.</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b839fa5246_0_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a:t>
            </a:r>
            <a:r>
              <a:rPr lang="ru"/>
              <a:t>PRIMARY KEY</a:t>
            </a:r>
            <a:endParaRPr/>
          </a:p>
        </p:txBody>
      </p:sp>
      <p:sp>
        <p:nvSpPr>
          <p:cNvPr id="202" name="Google Shape;202;g2b839fa5246_0_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 table cannot have two records with the same key value.</a:t>
            </a:r>
            <a:endParaRPr/>
          </a:p>
          <a:p>
            <a:pPr indent="0" lvl="0" marL="0" rtl="0" algn="l">
              <a:spcBef>
                <a:spcPts val="1200"/>
              </a:spcBef>
              <a:spcAft>
                <a:spcPts val="0"/>
              </a:spcAft>
              <a:buNone/>
            </a:pPr>
            <a:r>
              <a:rPr lang="ru"/>
              <a:t>A table can only have one primary key.</a:t>
            </a:r>
            <a:endParaRPr/>
          </a:p>
          <a:p>
            <a:pPr indent="0" lvl="0" marL="0" rtl="0" algn="l">
              <a:spcBef>
                <a:spcPts val="1200"/>
              </a:spcBef>
              <a:spcAft>
                <a:spcPts val="1200"/>
              </a:spcAft>
              <a:buNone/>
            </a:pPr>
            <a:r>
              <a:t/>
            </a:r>
            <a:endParaRPr/>
          </a:p>
        </p:txBody>
      </p:sp>
      <p:pic>
        <p:nvPicPr>
          <p:cNvPr id="203" name="Google Shape;203;g2b839fa5246_0_6"/>
          <p:cNvPicPr preferRelativeResize="0"/>
          <p:nvPr/>
        </p:nvPicPr>
        <p:blipFill>
          <a:blip r:embed="rId3">
            <a:alphaModFix/>
          </a:blip>
          <a:stretch>
            <a:fillRect/>
          </a:stretch>
        </p:blipFill>
        <p:spPr>
          <a:xfrm>
            <a:off x="0" y="2454727"/>
            <a:ext cx="9143998" cy="21139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b839fa5246_0_1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FOREIGN KEY</a:t>
            </a:r>
            <a:endParaRPr/>
          </a:p>
        </p:txBody>
      </p:sp>
      <p:sp>
        <p:nvSpPr>
          <p:cNvPr id="209" name="Google Shape;209;g2b839fa5246_0_1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Foreign key - an attribute (or group of attributes) whose value can be repeated for several records.</a:t>
            </a:r>
            <a:endParaRPr/>
          </a:p>
          <a:p>
            <a:pPr indent="0" lvl="0" marL="0" rtl="0" algn="l">
              <a:spcBef>
                <a:spcPts val="1200"/>
              </a:spcBef>
              <a:spcAft>
                <a:spcPts val="0"/>
              </a:spcAft>
              <a:buNone/>
            </a:pPr>
            <a:r>
              <a:rPr lang="ru"/>
              <a:t>Contains a reference to a primary key field in another table.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The table containing the foreign key is called a child table, containing the primary key - parent table.</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b839fa5246_1_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FOREIGN KEY</a:t>
            </a:r>
            <a:endParaRPr/>
          </a:p>
        </p:txBody>
      </p:sp>
      <p:pic>
        <p:nvPicPr>
          <p:cNvPr id="215" name="Google Shape;215;g2b839fa5246_1_47"/>
          <p:cNvPicPr preferRelativeResize="0"/>
          <p:nvPr/>
        </p:nvPicPr>
        <p:blipFill>
          <a:blip r:embed="rId3">
            <a:alphaModFix/>
          </a:blip>
          <a:stretch>
            <a:fillRect/>
          </a:stretch>
        </p:blipFill>
        <p:spPr>
          <a:xfrm>
            <a:off x="152400" y="1296525"/>
            <a:ext cx="8839197" cy="2495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b839fa5246_1_5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FOREIGN KEY</a:t>
            </a:r>
            <a:endParaRPr/>
          </a:p>
        </p:txBody>
      </p:sp>
      <p:pic>
        <p:nvPicPr>
          <p:cNvPr id="221" name="Google Shape;221;g2b839fa5246_1_59"/>
          <p:cNvPicPr preferRelativeResize="0"/>
          <p:nvPr/>
        </p:nvPicPr>
        <p:blipFill>
          <a:blip r:embed="rId3">
            <a:alphaModFix/>
          </a:blip>
          <a:stretch>
            <a:fillRect/>
          </a:stretch>
        </p:blipFill>
        <p:spPr>
          <a:xfrm>
            <a:off x="1210825" y="2046275"/>
            <a:ext cx="6260350" cy="2778625"/>
          </a:xfrm>
          <a:prstGeom prst="rect">
            <a:avLst/>
          </a:prstGeom>
          <a:noFill/>
          <a:ln>
            <a:noFill/>
          </a:ln>
        </p:spPr>
      </p:pic>
      <p:sp>
        <p:nvSpPr>
          <p:cNvPr id="222" name="Google Shape;222;g2b839fa5246_1_59"/>
          <p:cNvSpPr txBox="1"/>
          <p:nvPr>
            <p:ph idx="1" type="body"/>
          </p:nvPr>
        </p:nvSpPr>
        <p:spPr>
          <a:xfrm>
            <a:off x="387900" y="1489824"/>
            <a:ext cx="8368200" cy="44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ru"/>
              <a:t>FOREIGN KEY can refer to a group of columns of the target relation: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b839fa5246_1_6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CHECK</a:t>
            </a:r>
            <a:endParaRPr/>
          </a:p>
        </p:txBody>
      </p:sp>
      <p:sp>
        <p:nvSpPr>
          <p:cNvPr id="228" name="Google Shape;228;g2b839fa5246_1_6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CHECK - sets an arbitrary condition on the values of one or several columns in one table row.</a:t>
            </a:r>
            <a:endParaRPr/>
          </a:p>
          <a:p>
            <a:pPr indent="0" lvl="0" marL="0" rtl="0" algn="l">
              <a:spcBef>
                <a:spcPts val="1200"/>
              </a:spcBef>
              <a:spcAft>
                <a:spcPts val="0"/>
              </a:spcAft>
              <a:buNone/>
            </a:pPr>
            <a:r>
              <a:rPr lang="ru"/>
              <a:t>• The CHECK constraint specifies an expression that returns a logical result that determines whether the add or change operation is successful for specific lines:</a:t>
            </a:r>
            <a:endParaRPr/>
          </a:p>
          <a:p>
            <a:pPr indent="0" lvl="0" marL="457200" rtl="0" algn="l">
              <a:spcBef>
                <a:spcPts val="1200"/>
              </a:spcBef>
              <a:spcAft>
                <a:spcPts val="0"/>
              </a:spcAft>
              <a:buNone/>
            </a:pPr>
            <a:r>
              <a:rPr lang="ru"/>
              <a:t>• TRUE or UNKNOWN - operation completed successfully</a:t>
            </a:r>
            <a:endParaRPr/>
          </a:p>
          <a:p>
            <a:pPr indent="0" lvl="0" marL="457200" rtl="0" algn="l">
              <a:spcBef>
                <a:spcPts val="1200"/>
              </a:spcBef>
              <a:spcAft>
                <a:spcPts val="0"/>
              </a:spcAft>
              <a:buNone/>
            </a:pPr>
            <a:r>
              <a:rPr lang="ru"/>
              <a:t>• FALSE - an error occurs, the operation does not change anything in the database</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b839fa5246_1_7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CHECK</a:t>
            </a:r>
            <a:endParaRPr/>
          </a:p>
        </p:txBody>
      </p:sp>
      <p:pic>
        <p:nvPicPr>
          <p:cNvPr id="234" name="Google Shape;234;g2b839fa5246_1_78"/>
          <p:cNvPicPr preferRelativeResize="0"/>
          <p:nvPr/>
        </p:nvPicPr>
        <p:blipFill>
          <a:blip r:embed="rId3">
            <a:alphaModFix/>
          </a:blip>
          <a:stretch>
            <a:fillRect/>
          </a:stretch>
        </p:blipFill>
        <p:spPr>
          <a:xfrm>
            <a:off x="1350100" y="1612675"/>
            <a:ext cx="6645924" cy="295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b839fa5246_1_8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DEFAULT</a:t>
            </a:r>
            <a:endParaRPr/>
          </a:p>
        </p:txBody>
      </p:sp>
      <p:sp>
        <p:nvSpPr>
          <p:cNvPr id="240" name="Google Shape;240;g2b839fa5246_1_8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The value is specified by an expression without variables (in particular, cross-references to other columns of the current table are not allowed in it). Subqueries are also not allowed. The data type of the expression that specifies the default value must match the data type of the column.</a:t>
            </a:r>
            <a:endParaRPr/>
          </a:p>
          <a:p>
            <a:pPr indent="0" lvl="0" marL="0" rtl="0" algn="l">
              <a:spcBef>
                <a:spcPts val="1200"/>
              </a:spcBef>
              <a:spcAft>
                <a:spcPts val="0"/>
              </a:spcAft>
              <a:buNone/>
            </a:pPr>
            <a:r>
              <a:rPr lang="ru"/>
              <a:t>This expression will be used in all data append operations that do not specify a value for this column. If a default value is not defined, the value will be NULL.</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b839fa5246_1_9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DEFAULT</a:t>
            </a:r>
            <a:endParaRPr/>
          </a:p>
        </p:txBody>
      </p:sp>
      <p:pic>
        <p:nvPicPr>
          <p:cNvPr id="246" name="Google Shape;246;g2b839fa5246_1_92"/>
          <p:cNvPicPr preferRelativeResize="0"/>
          <p:nvPr/>
        </p:nvPicPr>
        <p:blipFill>
          <a:blip r:embed="rId3">
            <a:alphaModFix/>
          </a:blip>
          <a:stretch>
            <a:fillRect/>
          </a:stretch>
        </p:blipFill>
        <p:spPr>
          <a:xfrm>
            <a:off x="1700700" y="1841150"/>
            <a:ext cx="6041675" cy="248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STRUCTURED QUERY LANGUAGE (SQL)</a:t>
            </a:r>
            <a:endParaRPr/>
          </a:p>
        </p:txBody>
      </p:sp>
      <p:sp>
        <p:nvSpPr>
          <p:cNvPr id="76" name="Google Shape;76;p3"/>
          <p:cNvSpPr txBox="1"/>
          <p:nvPr>
            <p:ph idx="1" type="body"/>
          </p:nvPr>
        </p:nvSpPr>
        <p:spPr>
          <a:xfrm>
            <a:off x="471900" y="1919075"/>
            <a:ext cx="8222100" cy="29685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ru" sz="2100"/>
              <a:t>Domain-specific language (Domain-specific language)</a:t>
            </a:r>
            <a:endParaRPr sz="2100"/>
          </a:p>
          <a:p>
            <a:pPr indent="-361950" lvl="0" marL="457200" rtl="0" algn="l">
              <a:lnSpc>
                <a:spcPct val="115000"/>
              </a:lnSpc>
              <a:spcBef>
                <a:spcPts val="0"/>
              </a:spcBef>
              <a:spcAft>
                <a:spcPts val="0"/>
              </a:spcAft>
              <a:buSzPts val="2100"/>
              <a:buChar char="●"/>
            </a:pPr>
            <a:r>
              <a:rPr lang="ru" sz="2100"/>
              <a:t>Used to work with relational databases</a:t>
            </a:r>
            <a:endParaRPr sz="2100"/>
          </a:p>
          <a:p>
            <a:pPr indent="-361950" lvl="0" marL="457200" rtl="0" algn="l">
              <a:lnSpc>
                <a:spcPct val="115000"/>
              </a:lnSpc>
              <a:spcBef>
                <a:spcPts val="0"/>
              </a:spcBef>
              <a:spcAft>
                <a:spcPts val="0"/>
              </a:spcAft>
              <a:buSzPts val="2100"/>
              <a:buChar char="●"/>
            </a:pPr>
            <a:r>
              <a:rPr lang="ru" sz="2100"/>
              <a:t>Managing a large amount of information with a single request</a:t>
            </a:r>
            <a:endParaRPr sz="2100"/>
          </a:p>
          <a:p>
            <a:pPr indent="-361950" lvl="0" marL="457200" rtl="0" algn="l">
              <a:lnSpc>
                <a:spcPct val="115000"/>
              </a:lnSpc>
              <a:spcBef>
                <a:spcPts val="0"/>
              </a:spcBef>
              <a:spcAft>
                <a:spcPts val="0"/>
              </a:spcAft>
              <a:buSzPts val="2100"/>
              <a:buChar char="●"/>
            </a:pPr>
            <a:r>
              <a:rPr lang="ru" sz="2100"/>
              <a:t>No need to specify how we get the record</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b839fa5246_1_9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Restrictions syntax</a:t>
            </a:r>
            <a:endParaRPr/>
          </a:p>
        </p:txBody>
      </p:sp>
      <p:pic>
        <p:nvPicPr>
          <p:cNvPr id="252" name="Google Shape;252;g2b839fa5246_1_98"/>
          <p:cNvPicPr preferRelativeResize="0"/>
          <p:nvPr/>
        </p:nvPicPr>
        <p:blipFill rotWithShape="1">
          <a:blip r:embed="rId3">
            <a:alphaModFix/>
          </a:blip>
          <a:srcRect b="0" l="33217" r="0" t="0"/>
          <a:stretch/>
        </p:blipFill>
        <p:spPr>
          <a:xfrm>
            <a:off x="922075" y="2354875"/>
            <a:ext cx="7287224" cy="2439875"/>
          </a:xfrm>
          <a:prstGeom prst="rect">
            <a:avLst/>
          </a:prstGeom>
          <a:noFill/>
          <a:ln>
            <a:noFill/>
          </a:ln>
        </p:spPr>
      </p:pic>
      <p:sp>
        <p:nvSpPr>
          <p:cNvPr id="253" name="Google Shape;253;g2b839fa5246_1_9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Constraints can be named using the command CONSTRAINT (this is useful for error output)</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b839fa5246_1_10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Keys: potential key</a:t>
            </a:r>
            <a:endParaRPr/>
          </a:p>
        </p:txBody>
      </p:sp>
      <p:sp>
        <p:nvSpPr>
          <p:cNvPr id="259" name="Google Shape;259;g2b839fa5246_1_10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600"/>
              <a:t>A potential key is a subset of relation attributes in a relational data model that satisfies the following requirements:</a:t>
            </a:r>
            <a:endParaRPr sz="1600"/>
          </a:p>
          <a:p>
            <a:pPr indent="0" lvl="0" marL="0" rtl="0" algn="l">
              <a:spcBef>
                <a:spcPts val="1200"/>
              </a:spcBef>
              <a:spcAft>
                <a:spcPts val="0"/>
              </a:spcAft>
              <a:buNone/>
            </a:pPr>
            <a:r>
              <a:rPr lang="ru" sz="1600"/>
              <a:t>• uniqueness - there are not and cannot be two tuples of a given relation in which the values of this subset of attributes coincide (are equal)</a:t>
            </a:r>
            <a:endParaRPr sz="1600"/>
          </a:p>
          <a:p>
            <a:pPr indent="0" lvl="0" marL="0" rtl="0" algn="l">
              <a:spcBef>
                <a:spcPts val="1200"/>
              </a:spcBef>
              <a:spcAft>
                <a:spcPts val="0"/>
              </a:spcAft>
              <a:buNone/>
            </a:pPr>
            <a:r>
              <a:rPr lang="ru" sz="1600"/>
              <a:t>• irreducibility (minimality) - the potential key does not contain a smaller subset of attributes that satisfies the uniqueness condition. In other words, if any attribute is removed from a potential key, it will lose its uniqueness property</a:t>
            </a:r>
            <a:endParaRPr sz="1600"/>
          </a:p>
          <a:p>
            <a:pPr indent="0" lvl="0" marL="0" rtl="0" algn="l">
              <a:spcBef>
                <a:spcPts val="1200"/>
              </a:spcBef>
              <a:spcAft>
                <a:spcPts val="0"/>
              </a:spcAft>
              <a:buNone/>
            </a:pPr>
            <a:r>
              <a:rPr lang="ru" sz="1600"/>
              <a:t>A candidate key always exists, even if it includes all the attributes of the relation (follows from the properties of the relations).  There can be several potential keys.</a:t>
            </a:r>
            <a:endParaRPr sz="1600"/>
          </a:p>
          <a:p>
            <a:pPr indent="0" lvl="0" marL="0" rtl="0" algn="l">
              <a:spcBef>
                <a:spcPts val="1200"/>
              </a:spcBef>
              <a:spcAft>
                <a:spcPts val="120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b839fa5246_1_11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Keys: primary key</a:t>
            </a:r>
            <a:endParaRPr/>
          </a:p>
        </p:txBody>
      </p:sp>
      <p:sp>
        <p:nvSpPr>
          <p:cNvPr id="265" name="Google Shape;265;g2b839fa5246_1_11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Primary key (PRIMARY KEY) is such a potential key of a relationship that is selected as the “primary”</a:t>
            </a:r>
            <a:endParaRPr/>
          </a:p>
          <a:p>
            <a:pPr indent="0" lvl="0" marL="0" rtl="0" algn="l">
              <a:spcBef>
                <a:spcPts val="1200"/>
              </a:spcBef>
              <a:spcAft>
                <a:spcPts val="0"/>
              </a:spcAft>
              <a:buNone/>
            </a:pPr>
            <a:r>
              <a:rPr lang="ru"/>
              <a:t>• Any potential key is suitable as a primary key</a:t>
            </a:r>
            <a:endParaRPr/>
          </a:p>
          <a:p>
            <a:pPr indent="0" lvl="0" marL="0" rtl="0" algn="l">
              <a:spcBef>
                <a:spcPts val="1200"/>
              </a:spcBef>
              <a:spcAft>
                <a:spcPts val="0"/>
              </a:spcAft>
              <a:buNone/>
            </a:pPr>
            <a:r>
              <a:rPr lang="ru"/>
              <a:t>Alternate key(s) – all other potential keys of the relationship</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b839fa5246_1_1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Keys: natural key</a:t>
            </a:r>
            <a:endParaRPr/>
          </a:p>
        </p:txBody>
      </p:sp>
      <p:sp>
        <p:nvSpPr>
          <p:cNvPr id="271" name="Google Shape;271;g2b839fa5246_1_1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 Natural key – a key based on an existing relation attribute</a:t>
            </a:r>
            <a:endParaRPr/>
          </a:p>
          <a:p>
            <a:pPr indent="0" lvl="0" marL="0" rtl="0" algn="l">
              <a:spcBef>
                <a:spcPts val="1200"/>
              </a:spcBef>
              <a:spcAft>
                <a:spcPts val="0"/>
              </a:spcAft>
              <a:buNone/>
            </a:pPr>
            <a:r>
              <a:rPr lang="ru"/>
              <a:t>• Surrogate key – based on a special, technical attribute that has no meaningful meaning (id). Despite the obvious advantages (immutability, guaranteed uniqueness, efficiency, etc.), surrogate keys also have their disadvantages (lack of information, use instead of normalization, vulnerability of generators)</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b839fa5246_1_1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Keys: foreign key</a:t>
            </a:r>
            <a:endParaRPr/>
          </a:p>
        </p:txBody>
      </p:sp>
      <p:sp>
        <p:nvSpPr>
          <p:cNvPr id="277" name="Google Shape;277;g2b839fa5246_1_1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ru"/>
              <a:t>To reflect the functional dependencies between tuples of different relations, duplication of the primary key of one relation (parent) to another (child) is used. Attributes that are copies of parent relationship keys are called foreign keys.</a:t>
            </a:r>
            <a:endParaRPr/>
          </a:p>
          <a:p>
            <a:pPr indent="0" lvl="0" marL="0" rtl="0" algn="l">
              <a:spcBef>
                <a:spcPts val="1200"/>
              </a:spcBef>
              <a:spcAft>
                <a:spcPts val="0"/>
              </a:spcAft>
              <a:buNone/>
            </a:pPr>
            <a:r>
              <a:rPr lang="ru"/>
              <a:t>A foreign key in relation R2 is a non-empty subset FK of the set of attributes of this relation, such that:</a:t>
            </a:r>
            <a:endParaRPr/>
          </a:p>
          <a:p>
            <a:pPr indent="0" lvl="0" marL="0" rtl="0" algn="l">
              <a:spcBef>
                <a:spcPts val="1200"/>
              </a:spcBef>
              <a:spcAft>
                <a:spcPts val="0"/>
              </a:spcAft>
              <a:buNone/>
            </a:pPr>
            <a:r>
              <a:rPr lang="ru"/>
              <a:t>1) There is a relation R1 with a potential key PK;</a:t>
            </a:r>
            <a:endParaRPr/>
          </a:p>
          <a:p>
            <a:pPr indent="0" lvl="0" marL="0" rtl="0" algn="l">
              <a:spcBef>
                <a:spcPts val="1200"/>
              </a:spcBef>
              <a:spcAft>
                <a:spcPts val="0"/>
              </a:spcAft>
              <a:buNone/>
            </a:pPr>
            <a:r>
              <a:rPr lang="ru"/>
              <a:t>2) Each value of the foreign key FK in the current value of the relation R2 necessarily coincides with the value of the key PK of some tuple in the current value of the relation R1.</a:t>
            </a:r>
            <a:endParaRPr/>
          </a:p>
          <a:p>
            <a:pPr indent="0" lvl="0" marL="0" rtl="0" algn="l">
              <a:spcBef>
                <a:spcPts val="1200"/>
              </a:spcBef>
              <a:spcAft>
                <a:spcPts val="1200"/>
              </a:spcAft>
              <a:buNone/>
            </a:pPr>
            <a:r>
              <a:rPr lang="ru"/>
              <a:t>The relationships R1 and R2 are not necessarily different.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b839fa5246_1_1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Ternary logic: True, False, Unknown</a:t>
            </a:r>
            <a:endParaRPr/>
          </a:p>
        </p:txBody>
      </p:sp>
      <p:pic>
        <p:nvPicPr>
          <p:cNvPr id="283" name="Google Shape;283;g2b839fa5246_1_132"/>
          <p:cNvPicPr preferRelativeResize="0"/>
          <p:nvPr/>
        </p:nvPicPr>
        <p:blipFill>
          <a:blip r:embed="rId3">
            <a:alphaModFix/>
          </a:blip>
          <a:stretch>
            <a:fillRect/>
          </a:stretch>
        </p:blipFill>
        <p:spPr>
          <a:xfrm>
            <a:off x="91150" y="1996325"/>
            <a:ext cx="8839201" cy="22693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b839fa5246_1_1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Ternary logic</a:t>
            </a:r>
            <a:endParaRPr/>
          </a:p>
        </p:txBody>
      </p:sp>
      <p:pic>
        <p:nvPicPr>
          <p:cNvPr id="289" name="Google Shape;289;g2b839fa5246_1_138"/>
          <p:cNvPicPr preferRelativeResize="0"/>
          <p:nvPr/>
        </p:nvPicPr>
        <p:blipFill>
          <a:blip r:embed="rId3">
            <a:alphaModFix/>
          </a:blip>
          <a:stretch>
            <a:fillRect/>
          </a:stretch>
        </p:blipFill>
        <p:spPr>
          <a:xfrm>
            <a:off x="152400" y="1663925"/>
            <a:ext cx="8839198" cy="27173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295" name="Google Shape;295;p1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ALTER - modification of objects</a:t>
            </a:r>
            <a:endParaRPr/>
          </a:p>
          <a:p>
            <a:pPr indent="0" lvl="0" marL="0" rtl="0" algn="l">
              <a:lnSpc>
                <a:spcPct val="115000"/>
              </a:lnSpc>
              <a:spcBef>
                <a:spcPts val="1200"/>
              </a:spcBef>
              <a:spcAft>
                <a:spcPts val="0"/>
              </a:spcAft>
              <a:buSzPts val="1800"/>
              <a:buNone/>
            </a:pPr>
            <a:r>
              <a:rPr lang="ru"/>
              <a:t>ALTER TABLE table_name ADD column_name datatype;</a:t>
            </a:r>
            <a:endParaRPr/>
          </a:p>
          <a:p>
            <a:pPr indent="0" lvl="0" marL="0" rtl="0" algn="l">
              <a:lnSpc>
                <a:spcPct val="115000"/>
              </a:lnSpc>
              <a:spcBef>
                <a:spcPts val="1200"/>
              </a:spcBef>
              <a:spcAft>
                <a:spcPts val="0"/>
              </a:spcAft>
              <a:buSzPts val="1800"/>
              <a:buNone/>
            </a:pPr>
            <a:r>
              <a:rPr lang="ru"/>
              <a:t>ALTER TABLE table_name DROP column_name;</a:t>
            </a:r>
            <a:endParaRPr/>
          </a:p>
          <a:p>
            <a:pPr indent="0" lvl="0" marL="0" rtl="0" algn="l">
              <a:lnSpc>
                <a:spcPct val="115000"/>
              </a:lnSpc>
              <a:spcBef>
                <a:spcPts val="1200"/>
              </a:spcBef>
              <a:spcAft>
                <a:spcPts val="0"/>
              </a:spcAft>
              <a:buSzPts val="1800"/>
              <a:buNone/>
            </a:pPr>
            <a:r>
              <a:rPr lang="ru"/>
              <a:t>ALTER TABLE table_name RENAME column_name TO new_column_name;</a:t>
            </a:r>
            <a:endParaRPr/>
          </a:p>
          <a:p>
            <a:pPr indent="0" lvl="0" marL="0" rtl="0" algn="l">
              <a:lnSpc>
                <a:spcPct val="115000"/>
              </a:lnSpc>
              <a:spcBef>
                <a:spcPts val="1200"/>
              </a:spcBef>
              <a:spcAft>
                <a:spcPts val="1200"/>
              </a:spcAft>
              <a:buSzPts val="1800"/>
              <a:buNone/>
            </a:pPr>
            <a:r>
              <a:rPr lang="ru"/>
              <a:t>ALTER TABLE table_name ALTER column_name TYPE datatype;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Alter</a:t>
            </a:r>
            <a:endParaRPr/>
          </a:p>
        </p:txBody>
      </p:sp>
      <p:pic>
        <p:nvPicPr>
          <p:cNvPr id="301" name="Google Shape;301;p15"/>
          <p:cNvPicPr preferRelativeResize="0"/>
          <p:nvPr/>
        </p:nvPicPr>
        <p:blipFill rotWithShape="1">
          <a:blip r:embed="rId3">
            <a:alphaModFix/>
          </a:blip>
          <a:srcRect b="0" l="0" r="0" t="0"/>
          <a:stretch/>
        </p:blipFill>
        <p:spPr>
          <a:xfrm>
            <a:off x="2296525" y="514199"/>
            <a:ext cx="6552249" cy="1018100"/>
          </a:xfrm>
          <a:prstGeom prst="rect">
            <a:avLst/>
          </a:prstGeom>
          <a:noFill/>
          <a:ln>
            <a:noFill/>
          </a:ln>
        </p:spPr>
      </p:pic>
      <p:pic>
        <p:nvPicPr>
          <p:cNvPr id="302" name="Google Shape;302;p15"/>
          <p:cNvPicPr preferRelativeResize="0"/>
          <p:nvPr/>
        </p:nvPicPr>
        <p:blipFill rotWithShape="1">
          <a:blip r:embed="rId4">
            <a:alphaModFix/>
          </a:blip>
          <a:srcRect b="0" l="0" r="0" t="0"/>
          <a:stretch/>
        </p:blipFill>
        <p:spPr>
          <a:xfrm>
            <a:off x="426350" y="1842887"/>
            <a:ext cx="8222101" cy="29628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308" name="Google Shape;308;p16"/>
          <p:cNvSpPr txBox="1"/>
          <p:nvPr>
            <p:ph idx="1" type="body"/>
          </p:nvPr>
        </p:nvSpPr>
        <p:spPr>
          <a:xfrm>
            <a:off x="431650" y="1725999"/>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TRUNCATE – deleting the contents of the database object (data is deleted as a whole piece, cannot be deleted by condition)</a:t>
            </a:r>
            <a:endParaRPr/>
          </a:p>
        </p:txBody>
      </p:sp>
      <p:pic>
        <p:nvPicPr>
          <p:cNvPr id="309" name="Google Shape;309;p16"/>
          <p:cNvPicPr preferRelativeResize="0"/>
          <p:nvPr/>
        </p:nvPicPr>
        <p:blipFill rotWithShape="1">
          <a:blip r:embed="rId3">
            <a:alphaModFix/>
          </a:blip>
          <a:srcRect b="0" l="0" r="0" t="0"/>
          <a:stretch/>
        </p:blipFill>
        <p:spPr>
          <a:xfrm>
            <a:off x="4717100" y="1186450"/>
            <a:ext cx="4143576" cy="497225"/>
          </a:xfrm>
          <a:prstGeom prst="rect">
            <a:avLst/>
          </a:prstGeom>
          <a:noFill/>
          <a:ln>
            <a:noFill/>
          </a:ln>
        </p:spPr>
      </p:pic>
      <p:pic>
        <p:nvPicPr>
          <p:cNvPr id="310" name="Google Shape;310;p16"/>
          <p:cNvPicPr preferRelativeResize="0"/>
          <p:nvPr/>
        </p:nvPicPr>
        <p:blipFill rotWithShape="1">
          <a:blip r:embed="rId4">
            <a:alphaModFix/>
          </a:blip>
          <a:srcRect b="0" l="0" r="0" t="0"/>
          <a:stretch/>
        </p:blipFill>
        <p:spPr>
          <a:xfrm>
            <a:off x="1250875" y="2524052"/>
            <a:ext cx="6240701" cy="204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History</a:t>
            </a:r>
            <a:endParaRPr/>
          </a:p>
        </p:txBody>
      </p:sp>
      <p:sp>
        <p:nvSpPr>
          <p:cNvPr id="82" name="Google Shape;82;p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ru" sz="1660"/>
              <a:t>Donald Chamberlin and Ray Boyce, IBM:</a:t>
            </a:r>
            <a:endParaRPr sz="1660"/>
          </a:p>
          <a:p>
            <a:pPr indent="-334010" lvl="0" marL="457200" rtl="0" algn="l">
              <a:lnSpc>
                <a:spcPct val="95000"/>
              </a:lnSpc>
              <a:spcBef>
                <a:spcPts val="1200"/>
              </a:spcBef>
              <a:spcAft>
                <a:spcPts val="0"/>
              </a:spcAft>
              <a:buSzPts val="1660"/>
              <a:buChar char="●"/>
            </a:pPr>
            <a:r>
              <a:rPr lang="ru" sz="1660"/>
              <a:t>Square: (Specifying Queries As Relational Expressions)</a:t>
            </a:r>
            <a:endParaRPr sz="1660"/>
          </a:p>
          <a:p>
            <a:pPr indent="-334010" lvl="0" marL="457200" rtl="0" algn="l">
              <a:lnSpc>
                <a:spcPct val="95000"/>
              </a:lnSpc>
              <a:spcBef>
                <a:spcPts val="0"/>
              </a:spcBef>
              <a:spcAft>
                <a:spcPts val="0"/>
              </a:spcAft>
              <a:buSzPts val="1660"/>
              <a:buChar char="●"/>
            </a:pPr>
            <a:r>
              <a:rPr lang="ru" sz="1660"/>
              <a:t>SEQUEL (Structured English QUEry Language), 1973-1974</a:t>
            </a:r>
            <a:endParaRPr sz="1660"/>
          </a:p>
          <a:p>
            <a:pPr indent="-334010" lvl="0" marL="457200" rtl="0" algn="l">
              <a:lnSpc>
                <a:spcPct val="95000"/>
              </a:lnSpc>
              <a:spcBef>
                <a:spcPts val="0"/>
              </a:spcBef>
              <a:spcAft>
                <a:spcPts val="0"/>
              </a:spcAft>
              <a:buSzPts val="1660"/>
              <a:buChar char="●"/>
            </a:pPr>
            <a:r>
              <a:rPr lang="ru" sz="1660"/>
              <a:t>Pat Selinger – cost-based optimizer</a:t>
            </a:r>
            <a:endParaRPr sz="1660"/>
          </a:p>
          <a:p>
            <a:pPr indent="-334010" lvl="0" marL="457200" rtl="0" algn="l">
              <a:lnSpc>
                <a:spcPct val="95000"/>
              </a:lnSpc>
              <a:spcBef>
                <a:spcPts val="0"/>
              </a:spcBef>
              <a:spcAft>
                <a:spcPts val="0"/>
              </a:spcAft>
              <a:buSzPts val="1660"/>
              <a:buChar char="●"/>
            </a:pPr>
            <a:r>
              <a:rPr lang="ru" sz="1660"/>
              <a:t>Raymond Laurie – query compiler</a:t>
            </a:r>
            <a:endParaRPr sz="1660"/>
          </a:p>
          <a:p>
            <a:pPr indent="0" lvl="0" marL="0" rtl="0" algn="l">
              <a:lnSpc>
                <a:spcPct val="95000"/>
              </a:lnSpc>
              <a:spcBef>
                <a:spcPts val="1200"/>
              </a:spcBef>
              <a:spcAft>
                <a:spcPts val="0"/>
              </a:spcAft>
              <a:buSzPts val="770"/>
              <a:buNone/>
            </a:pPr>
            <a:r>
              <a:rPr lang="ru" sz="1660"/>
              <a:t>Later SEQUEL -&gt; SQL</a:t>
            </a:r>
            <a:endParaRPr sz="1660"/>
          </a:p>
          <a:p>
            <a:pPr indent="0" lvl="0" marL="0" rtl="0" algn="l">
              <a:lnSpc>
                <a:spcPct val="95000"/>
              </a:lnSpc>
              <a:spcBef>
                <a:spcPts val="1200"/>
              </a:spcBef>
              <a:spcAft>
                <a:spcPts val="0"/>
              </a:spcAft>
              <a:buSzPts val="770"/>
              <a:buNone/>
            </a:pPr>
            <a:r>
              <a:rPr lang="ru" sz="1660"/>
              <a:t>University of California Berkeley:</a:t>
            </a:r>
            <a:endParaRPr sz="1660"/>
          </a:p>
          <a:p>
            <a:pPr indent="-334010" lvl="0" marL="457200" rtl="0" algn="l">
              <a:lnSpc>
                <a:spcPct val="95000"/>
              </a:lnSpc>
              <a:spcBef>
                <a:spcPts val="1200"/>
              </a:spcBef>
              <a:spcAft>
                <a:spcPts val="0"/>
              </a:spcAft>
              <a:buSzPts val="1660"/>
              <a:buChar char="●"/>
            </a:pPr>
            <a:r>
              <a:rPr lang="ru" sz="1660"/>
              <a:t>QUEL – could not stand the competition with SQL</a:t>
            </a:r>
            <a:endParaRPr sz="1660"/>
          </a:p>
          <a:p>
            <a:pPr indent="0" lvl="0" marL="0" rtl="0" algn="l">
              <a:lnSpc>
                <a:spcPct val="95000"/>
              </a:lnSpc>
              <a:spcBef>
                <a:spcPts val="1200"/>
              </a:spcBef>
              <a:spcAft>
                <a:spcPts val="1200"/>
              </a:spcAft>
              <a:buSzPts val="770"/>
              <a:buNone/>
            </a:pPr>
            <a:r>
              <a:t/>
            </a:r>
            <a:endParaRPr sz="166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Drop</a:t>
            </a:r>
            <a:endParaRPr/>
          </a:p>
        </p:txBody>
      </p:sp>
      <p:sp>
        <p:nvSpPr>
          <p:cNvPr id="316" name="Google Shape;316;p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Deleting an object from the database</a:t>
            </a:r>
            <a:endParaRPr/>
          </a:p>
        </p:txBody>
      </p:sp>
      <p:pic>
        <p:nvPicPr>
          <p:cNvPr id="317" name="Google Shape;317;p17"/>
          <p:cNvPicPr preferRelativeResize="0"/>
          <p:nvPr/>
        </p:nvPicPr>
        <p:blipFill rotWithShape="1">
          <a:blip r:embed="rId3">
            <a:alphaModFix/>
          </a:blip>
          <a:srcRect b="0" l="0" r="0" t="0"/>
          <a:stretch/>
        </p:blipFill>
        <p:spPr>
          <a:xfrm>
            <a:off x="4923500" y="1230175"/>
            <a:ext cx="3750776" cy="433925"/>
          </a:xfrm>
          <a:prstGeom prst="rect">
            <a:avLst/>
          </a:prstGeom>
          <a:noFill/>
          <a:ln>
            <a:noFill/>
          </a:ln>
        </p:spPr>
      </p:pic>
      <p:pic>
        <p:nvPicPr>
          <p:cNvPr id="318" name="Google Shape;318;p17"/>
          <p:cNvPicPr preferRelativeResize="0"/>
          <p:nvPr/>
        </p:nvPicPr>
        <p:blipFill rotWithShape="1">
          <a:blip r:embed="rId4">
            <a:alphaModFix/>
          </a:blip>
          <a:srcRect b="0" l="0" r="0" t="0"/>
          <a:stretch/>
        </p:blipFill>
        <p:spPr>
          <a:xfrm>
            <a:off x="87475" y="2202834"/>
            <a:ext cx="9143998" cy="17270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Manipulation Language</a:t>
            </a:r>
            <a:endParaRPr/>
          </a:p>
        </p:txBody>
      </p:sp>
      <p:sp>
        <p:nvSpPr>
          <p:cNvPr id="324" name="Google Shape;324;p18"/>
          <p:cNvSpPr txBox="1"/>
          <p:nvPr>
            <p:ph idx="1" type="body"/>
          </p:nvPr>
        </p:nvSpPr>
        <p:spPr>
          <a:xfrm>
            <a:off x="1454700" y="1489825"/>
            <a:ext cx="6707100" cy="30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ru" sz="1560"/>
              <a:t>SELECT</a:t>
            </a:r>
            <a:endParaRPr sz="1560"/>
          </a:p>
          <a:p>
            <a:pPr indent="-327660" lvl="0" marL="457200" rtl="0" algn="l">
              <a:lnSpc>
                <a:spcPct val="95000"/>
              </a:lnSpc>
              <a:spcBef>
                <a:spcPts val="1200"/>
              </a:spcBef>
              <a:spcAft>
                <a:spcPts val="0"/>
              </a:spcAft>
              <a:buSzPts val="1560"/>
              <a:buChar char="●"/>
            </a:pPr>
            <a:r>
              <a:rPr lang="ru" sz="1560"/>
              <a:t>Selection of data that meets the specified conditions</a:t>
            </a:r>
            <a:endParaRPr sz="1560"/>
          </a:p>
          <a:p>
            <a:pPr indent="0" lvl="0" marL="0" rtl="0" algn="l">
              <a:lnSpc>
                <a:spcPct val="95000"/>
              </a:lnSpc>
              <a:spcBef>
                <a:spcPts val="1200"/>
              </a:spcBef>
              <a:spcAft>
                <a:spcPts val="0"/>
              </a:spcAft>
              <a:buSzPts val="770"/>
              <a:buNone/>
            </a:pPr>
            <a:r>
              <a:rPr lang="ru" sz="1560"/>
              <a:t>INSERT</a:t>
            </a:r>
            <a:endParaRPr sz="1560"/>
          </a:p>
          <a:p>
            <a:pPr indent="-327660" lvl="0" marL="457200" rtl="0" algn="l">
              <a:lnSpc>
                <a:spcPct val="95000"/>
              </a:lnSpc>
              <a:spcBef>
                <a:spcPts val="1200"/>
              </a:spcBef>
              <a:spcAft>
                <a:spcPts val="0"/>
              </a:spcAft>
              <a:buSzPts val="1560"/>
              <a:buChar char="●"/>
            </a:pPr>
            <a:r>
              <a:rPr lang="ru" sz="1560"/>
              <a:t>Adding new data</a:t>
            </a:r>
            <a:endParaRPr sz="1560"/>
          </a:p>
          <a:p>
            <a:pPr indent="0" lvl="0" marL="0" rtl="0" algn="l">
              <a:lnSpc>
                <a:spcPct val="95000"/>
              </a:lnSpc>
              <a:spcBef>
                <a:spcPts val="1200"/>
              </a:spcBef>
              <a:spcAft>
                <a:spcPts val="0"/>
              </a:spcAft>
              <a:buSzPts val="770"/>
              <a:buNone/>
            </a:pPr>
            <a:r>
              <a:rPr lang="ru" sz="1560"/>
              <a:t>UPDATE</a:t>
            </a:r>
            <a:endParaRPr sz="1560"/>
          </a:p>
          <a:p>
            <a:pPr indent="-327660" lvl="0" marL="457200" rtl="0" algn="l">
              <a:lnSpc>
                <a:spcPct val="95000"/>
              </a:lnSpc>
              <a:spcBef>
                <a:spcPts val="1200"/>
              </a:spcBef>
              <a:spcAft>
                <a:spcPts val="0"/>
              </a:spcAft>
              <a:buSzPts val="1560"/>
              <a:buChar char="●"/>
            </a:pPr>
            <a:r>
              <a:rPr lang="ru" sz="1560"/>
              <a:t>Change existing data</a:t>
            </a:r>
            <a:endParaRPr sz="1560"/>
          </a:p>
          <a:p>
            <a:pPr indent="0" lvl="0" marL="0" rtl="0" algn="l">
              <a:lnSpc>
                <a:spcPct val="95000"/>
              </a:lnSpc>
              <a:spcBef>
                <a:spcPts val="1200"/>
              </a:spcBef>
              <a:spcAft>
                <a:spcPts val="0"/>
              </a:spcAft>
              <a:buSzPts val="770"/>
              <a:buNone/>
            </a:pPr>
            <a:r>
              <a:rPr lang="ru" sz="1560"/>
              <a:t>DELETE</a:t>
            </a:r>
            <a:endParaRPr sz="1560"/>
          </a:p>
          <a:p>
            <a:pPr indent="-327660" lvl="0" marL="457200" rtl="0" algn="l">
              <a:lnSpc>
                <a:spcPct val="95000"/>
              </a:lnSpc>
              <a:spcBef>
                <a:spcPts val="1200"/>
              </a:spcBef>
              <a:spcAft>
                <a:spcPts val="0"/>
              </a:spcAft>
              <a:buSzPts val="1560"/>
              <a:buChar char="●"/>
            </a:pPr>
            <a:r>
              <a:rPr lang="ru" sz="1560"/>
              <a:t>Delete existing data</a:t>
            </a:r>
            <a:endParaRPr sz="156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30" name="Google Shape;330;p1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31" name="Google Shape;331;p19"/>
          <p:cNvPicPr preferRelativeResize="0"/>
          <p:nvPr/>
        </p:nvPicPr>
        <p:blipFill rotWithShape="1">
          <a:blip r:embed="rId3">
            <a:alphaModFix/>
          </a:blip>
          <a:srcRect b="0" l="0" r="0" t="0"/>
          <a:stretch/>
        </p:blipFill>
        <p:spPr>
          <a:xfrm>
            <a:off x="0" y="400831"/>
            <a:ext cx="9143999" cy="43418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Insert</a:t>
            </a:r>
            <a:endParaRPr/>
          </a:p>
        </p:txBody>
      </p:sp>
      <p:pic>
        <p:nvPicPr>
          <p:cNvPr id="337" name="Google Shape;337;p20"/>
          <p:cNvPicPr preferRelativeResize="0"/>
          <p:nvPr/>
        </p:nvPicPr>
        <p:blipFill rotWithShape="1">
          <a:blip r:embed="rId3">
            <a:alphaModFix/>
          </a:blip>
          <a:srcRect b="0" l="0" r="0" t="0"/>
          <a:stretch/>
        </p:blipFill>
        <p:spPr>
          <a:xfrm>
            <a:off x="563950" y="1489825"/>
            <a:ext cx="8016099" cy="1247750"/>
          </a:xfrm>
          <a:prstGeom prst="rect">
            <a:avLst/>
          </a:prstGeom>
          <a:noFill/>
          <a:ln>
            <a:noFill/>
          </a:ln>
        </p:spPr>
      </p:pic>
      <p:pic>
        <p:nvPicPr>
          <p:cNvPr id="338" name="Google Shape;338;p20"/>
          <p:cNvPicPr preferRelativeResize="0"/>
          <p:nvPr/>
        </p:nvPicPr>
        <p:blipFill rotWithShape="1">
          <a:blip r:embed="rId4">
            <a:alphaModFix/>
          </a:blip>
          <a:srcRect b="0" l="0" r="15124" t="0"/>
          <a:stretch/>
        </p:blipFill>
        <p:spPr>
          <a:xfrm>
            <a:off x="900975" y="2950825"/>
            <a:ext cx="7217527" cy="1588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44" name="Google Shape;344;p2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45" name="Google Shape;345;p21"/>
          <p:cNvPicPr preferRelativeResize="0"/>
          <p:nvPr/>
        </p:nvPicPr>
        <p:blipFill rotWithShape="1">
          <a:blip r:embed="rId3">
            <a:alphaModFix/>
          </a:blip>
          <a:srcRect b="0" l="0" r="0" t="0"/>
          <a:stretch/>
        </p:blipFill>
        <p:spPr>
          <a:xfrm>
            <a:off x="0" y="564392"/>
            <a:ext cx="9144001" cy="40147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Update</a:t>
            </a:r>
            <a:endParaRPr/>
          </a:p>
        </p:txBody>
      </p:sp>
      <p:pic>
        <p:nvPicPr>
          <p:cNvPr id="351" name="Google Shape;351;p22"/>
          <p:cNvPicPr preferRelativeResize="0"/>
          <p:nvPr/>
        </p:nvPicPr>
        <p:blipFill rotWithShape="1">
          <a:blip r:embed="rId3">
            <a:alphaModFix/>
          </a:blip>
          <a:srcRect b="0" l="0" r="0" t="0"/>
          <a:stretch/>
        </p:blipFill>
        <p:spPr>
          <a:xfrm>
            <a:off x="1635200" y="1303500"/>
            <a:ext cx="6744226" cy="1311550"/>
          </a:xfrm>
          <a:prstGeom prst="rect">
            <a:avLst/>
          </a:prstGeom>
          <a:noFill/>
          <a:ln>
            <a:noFill/>
          </a:ln>
        </p:spPr>
      </p:pic>
      <p:pic>
        <p:nvPicPr>
          <p:cNvPr id="352" name="Google Shape;352;p22"/>
          <p:cNvPicPr preferRelativeResize="0"/>
          <p:nvPr/>
        </p:nvPicPr>
        <p:blipFill rotWithShape="1">
          <a:blip r:embed="rId4">
            <a:alphaModFix/>
          </a:blip>
          <a:srcRect b="0" l="0" r="15923" t="0"/>
          <a:stretch/>
        </p:blipFill>
        <p:spPr>
          <a:xfrm>
            <a:off x="964400" y="2906500"/>
            <a:ext cx="7687675" cy="1771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58" name="Google Shape;358;p2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59" name="Google Shape;359;p23"/>
          <p:cNvPicPr preferRelativeResize="0"/>
          <p:nvPr/>
        </p:nvPicPr>
        <p:blipFill rotWithShape="1">
          <a:blip r:embed="rId3">
            <a:alphaModFix/>
          </a:blip>
          <a:srcRect b="0" l="0" r="0" t="0"/>
          <a:stretch/>
        </p:blipFill>
        <p:spPr>
          <a:xfrm>
            <a:off x="0" y="305336"/>
            <a:ext cx="9143999" cy="453282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Delete</a:t>
            </a:r>
            <a:endParaRPr/>
          </a:p>
        </p:txBody>
      </p:sp>
      <p:pic>
        <p:nvPicPr>
          <p:cNvPr id="365" name="Google Shape;365;p24"/>
          <p:cNvPicPr preferRelativeResize="0"/>
          <p:nvPr/>
        </p:nvPicPr>
        <p:blipFill rotWithShape="1">
          <a:blip r:embed="rId3">
            <a:alphaModFix/>
          </a:blip>
          <a:srcRect b="-22774" l="-22774" r="0" t="0"/>
          <a:stretch/>
        </p:blipFill>
        <p:spPr>
          <a:xfrm>
            <a:off x="1710825" y="884926"/>
            <a:ext cx="6984200" cy="1832750"/>
          </a:xfrm>
          <a:prstGeom prst="rect">
            <a:avLst/>
          </a:prstGeom>
          <a:noFill/>
          <a:ln>
            <a:noFill/>
          </a:ln>
        </p:spPr>
      </p:pic>
      <p:pic>
        <p:nvPicPr>
          <p:cNvPr id="366" name="Google Shape;366;p24"/>
          <p:cNvPicPr preferRelativeResize="0"/>
          <p:nvPr/>
        </p:nvPicPr>
        <p:blipFill rotWithShape="1">
          <a:blip r:embed="rId4">
            <a:alphaModFix/>
          </a:blip>
          <a:srcRect b="6218" l="755" r="17170" t="6930"/>
          <a:stretch/>
        </p:blipFill>
        <p:spPr>
          <a:xfrm>
            <a:off x="1094300" y="2897225"/>
            <a:ext cx="7505301" cy="1592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DML: DELETE vs DDL:TRUNCATE</a:t>
            </a:r>
            <a:endParaRPr/>
          </a:p>
        </p:txBody>
      </p:sp>
      <p:graphicFrame>
        <p:nvGraphicFramePr>
          <p:cNvPr id="372" name="Google Shape;372;p25"/>
          <p:cNvGraphicFramePr/>
          <p:nvPr/>
        </p:nvGraphicFramePr>
        <p:xfrm>
          <a:off x="952500" y="1328625"/>
          <a:ext cx="3000000" cy="3000000"/>
        </p:xfrm>
        <a:graphic>
          <a:graphicData uri="http://schemas.openxmlformats.org/drawingml/2006/table">
            <a:tbl>
              <a:tblPr>
                <a:noFill/>
                <a:tableStyleId>{A8B9E060-3B1C-4CC3-8DA1-C6D8AE0086FD}</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ru" sz="1600" u="none" cap="none" strike="noStrike">
                          <a:solidFill>
                            <a:schemeClr val="dk1"/>
                          </a:solidFill>
                        </a:rPr>
                        <a:t>Delete</a:t>
                      </a:r>
                      <a:endParaRPr b="1"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ru" sz="1600" u="none" cap="none" strike="noStrike">
                          <a:solidFill>
                            <a:schemeClr val="dk1"/>
                          </a:solidFill>
                        </a:rPr>
                        <a:t>Truncate</a:t>
                      </a:r>
                      <a:endParaRPr b="1" sz="16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"Delete" line by line</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Deleting the entire block at once</a:t>
                      </a:r>
                      <a:endParaRPr sz="16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You can set conditions for deletion</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Conditions for deletion cannot be set</a:t>
                      </a:r>
                      <a:endParaRPr sz="16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Ability to roll back changes</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There is no possibility of rolling back changes</a:t>
                      </a:r>
                      <a:endParaRPr sz="16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Physically, the lines are not deleted, only marked</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"invisible" from a certain moment</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VACUUM is needed for removal</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Deleting data and freeing up disk</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space occurs immediately</a:t>
                      </a:r>
                      <a:endParaRPr sz="1600" u="none" cap="none" strike="noStrike">
                        <a:solidFill>
                          <a:schemeClr val="dk1"/>
                        </a:solidFill>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78" name="Google Shape;378;p2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9" name="Google Shape;379;p26"/>
          <p:cNvPicPr preferRelativeResize="0"/>
          <p:nvPr/>
        </p:nvPicPr>
        <p:blipFill rotWithShape="1">
          <a:blip r:embed="rId3">
            <a:alphaModFix/>
          </a:blip>
          <a:srcRect b="0" l="0" r="0" t="0"/>
          <a:stretch/>
        </p:blipFill>
        <p:spPr>
          <a:xfrm>
            <a:off x="0" y="15363"/>
            <a:ext cx="9143998" cy="51127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language standard</a:t>
            </a:r>
            <a:endParaRPr/>
          </a:p>
        </p:txBody>
      </p:sp>
      <p:sp>
        <p:nvSpPr>
          <p:cNvPr id="88" name="Google Shape;88;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ru" sz="1760"/>
              <a:t>Background:</a:t>
            </a:r>
            <a:endParaRPr sz="1760"/>
          </a:p>
          <a:p>
            <a:pPr indent="-340360" lvl="0" marL="457200" rtl="0" algn="l">
              <a:lnSpc>
                <a:spcPct val="105000"/>
              </a:lnSpc>
              <a:spcBef>
                <a:spcPts val="1200"/>
              </a:spcBef>
              <a:spcAft>
                <a:spcPts val="0"/>
              </a:spcAft>
              <a:buSzPts val="1760"/>
              <a:buChar char="●"/>
            </a:pPr>
            <a:r>
              <a:rPr lang="ru" sz="1760"/>
              <a:t>Different software from different manufacturers</a:t>
            </a:r>
            <a:endParaRPr sz="1760"/>
          </a:p>
          <a:p>
            <a:pPr indent="-340360" lvl="0" marL="457200" rtl="0" algn="l">
              <a:lnSpc>
                <a:spcPct val="105000"/>
              </a:lnSpc>
              <a:spcBef>
                <a:spcPts val="0"/>
              </a:spcBef>
              <a:spcAft>
                <a:spcPts val="0"/>
              </a:spcAft>
              <a:buSzPts val="1760"/>
              <a:buChar char="●"/>
            </a:pPr>
            <a:r>
              <a:rPr lang="ru" sz="1760"/>
              <a:t>Native query language implementation</a:t>
            </a:r>
            <a:endParaRPr sz="1760"/>
          </a:p>
          <a:p>
            <a:pPr indent="0" lvl="0" marL="0" rtl="0" algn="l">
              <a:lnSpc>
                <a:spcPct val="105000"/>
              </a:lnSpc>
              <a:spcBef>
                <a:spcPts val="1200"/>
              </a:spcBef>
              <a:spcAft>
                <a:spcPts val="0"/>
              </a:spcAft>
              <a:buSzPts val="770"/>
              <a:buNone/>
            </a:pPr>
            <a:r>
              <a:rPr lang="ru" sz="1760"/>
              <a:t>Wanted to get:</a:t>
            </a:r>
            <a:endParaRPr sz="1760"/>
          </a:p>
          <a:p>
            <a:pPr indent="-340360" lvl="0" marL="457200" rtl="0" algn="l">
              <a:lnSpc>
                <a:spcPct val="105000"/>
              </a:lnSpc>
              <a:spcBef>
                <a:spcPts val="1200"/>
              </a:spcBef>
              <a:spcAft>
                <a:spcPts val="0"/>
              </a:spcAft>
              <a:buSzPts val="1760"/>
              <a:buChar char="●"/>
            </a:pPr>
            <a:r>
              <a:rPr lang="ru" sz="1760"/>
              <a:t>Software portability</a:t>
            </a:r>
            <a:endParaRPr sz="1760"/>
          </a:p>
          <a:p>
            <a:pPr indent="0" lvl="0" marL="0" rtl="0" algn="l">
              <a:lnSpc>
                <a:spcPct val="105000"/>
              </a:lnSpc>
              <a:spcBef>
                <a:spcPts val="1200"/>
              </a:spcBef>
              <a:spcAft>
                <a:spcPts val="0"/>
              </a:spcAft>
              <a:buSzPts val="770"/>
              <a:buNone/>
            </a:pPr>
            <a:r>
              <a:rPr lang="ru" sz="1760"/>
              <a:t>Received:</a:t>
            </a:r>
            <a:endParaRPr sz="1760"/>
          </a:p>
          <a:p>
            <a:pPr indent="-340360" lvl="0" marL="457200" rtl="0" algn="l">
              <a:lnSpc>
                <a:spcPct val="105000"/>
              </a:lnSpc>
              <a:spcBef>
                <a:spcPts val="1200"/>
              </a:spcBef>
              <a:spcAft>
                <a:spcPts val="0"/>
              </a:spcAft>
              <a:buSzPts val="1760"/>
              <a:buChar char="●"/>
            </a:pPr>
            <a:r>
              <a:rPr lang="ru" sz="1760"/>
              <a:t>Partial portability</a:t>
            </a:r>
            <a:endParaRPr sz="1760"/>
          </a:p>
          <a:p>
            <a:pPr indent="0" lvl="0" marL="0" rtl="0" algn="l">
              <a:lnSpc>
                <a:spcPct val="105000"/>
              </a:lnSpc>
              <a:spcBef>
                <a:spcPts val="1200"/>
              </a:spcBef>
              <a:spcAft>
                <a:spcPts val="1200"/>
              </a:spcAft>
              <a:buSzPts val="770"/>
              <a:buNone/>
            </a:pPr>
            <a:r>
              <a:t/>
            </a:r>
            <a:endParaRPr sz="176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The order of execution of the request</a:t>
            </a:r>
            <a:endParaRPr/>
          </a:p>
        </p:txBody>
      </p:sp>
      <p:pic>
        <p:nvPicPr>
          <p:cNvPr id="385" name="Google Shape;385;p27"/>
          <p:cNvPicPr preferRelativeResize="0"/>
          <p:nvPr/>
        </p:nvPicPr>
        <p:blipFill rotWithShape="1">
          <a:blip r:embed="rId3">
            <a:alphaModFix/>
          </a:blip>
          <a:srcRect b="0" l="0" r="0" t="0"/>
          <a:stretch/>
        </p:blipFill>
        <p:spPr>
          <a:xfrm>
            <a:off x="1621174" y="1785373"/>
            <a:ext cx="5923550" cy="27102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SELECT: FROM</a:t>
            </a:r>
            <a:endParaRPr/>
          </a:p>
        </p:txBody>
      </p:sp>
      <p:pic>
        <p:nvPicPr>
          <p:cNvPr id="391" name="Google Shape;391;p28"/>
          <p:cNvPicPr preferRelativeResize="0"/>
          <p:nvPr/>
        </p:nvPicPr>
        <p:blipFill rotWithShape="1">
          <a:blip r:embed="rId3">
            <a:alphaModFix/>
          </a:blip>
          <a:srcRect b="0" l="0" r="0" t="0"/>
          <a:stretch/>
        </p:blipFill>
        <p:spPr>
          <a:xfrm>
            <a:off x="844200" y="1525650"/>
            <a:ext cx="3204500" cy="1046100"/>
          </a:xfrm>
          <a:prstGeom prst="rect">
            <a:avLst/>
          </a:prstGeom>
          <a:noFill/>
          <a:ln>
            <a:noFill/>
          </a:ln>
        </p:spPr>
      </p:pic>
      <p:pic>
        <p:nvPicPr>
          <p:cNvPr id="392" name="Google Shape;392;p28"/>
          <p:cNvPicPr preferRelativeResize="0"/>
          <p:nvPr/>
        </p:nvPicPr>
        <p:blipFill rotWithShape="1">
          <a:blip r:embed="rId4">
            <a:alphaModFix/>
          </a:blip>
          <a:srcRect b="0" l="0" r="0" t="0"/>
          <a:stretch/>
        </p:blipFill>
        <p:spPr>
          <a:xfrm>
            <a:off x="844200" y="2912975"/>
            <a:ext cx="6957149" cy="1295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98" name="Google Shape;398;p2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99" name="Google Shape;399;p29"/>
          <p:cNvPicPr preferRelativeResize="0"/>
          <p:nvPr/>
        </p:nvPicPr>
        <p:blipFill rotWithShape="1">
          <a:blip r:embed="rId3">
            <a:alphaModFix/>
          </a:blip>
          <a:srcRect b="0" l="0" r="0" t="0"/>
          <a:stretch/>
        </p:blipFill>
        <p:spPr>
          <a:xfrm>
            <a:off x="0" y="374815"/>
            <a:ext cx="9144001" cy="43938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SELECT: WHERE</a:t>
            </a:r>
            <a:endParaRPr/>
          </a:p>
        </p:txBody>
      </p:sp>
      <p:pic>
        <p:nvPicPr>
          <p:cNvPr id="405" name="Google Shape;405;p30"/>
          <p:cNvPicPr preferRelativeResize="0"/>
          <p:nvPr/>
        </p:nvPicPr>
        <p:blipFill rotWithShape="1">
          <a:blip r:embed="rId3">
            <a:alphaModFix/>
          </a:blip>
          <a:srcRect b="11971" l="1824" r="4621" t="0"/>
          <a:stretch/>
        </p:blipFill>
        <p:spPr>
          <a:xfrm>
            <a:off x="237050" y="1470550"/>
            <a:ext cx="8555000" cy="2939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Where</a:t>
            </a:r>
            <a:endParaRPr/>
          </a:p>
        </p:txBody>
      </p:sp>
      <p:sp>
        <p:nvSpPr>
          <p:cNvPr id="411" name="Google Shape;411;p31"/>
          <p:cNvSpPr txBox="1"/>
          <p:nvPr>
            <p:ph idx="1" type="body"/>
          </p:nvPr>
        </p:nvSpPr>
        <p:spPr>
          <a:xfrm>
            <a:off x="383975" y="4399575"/>
            <a:ext cx="8310000" cy="63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sz="1900"/>
              <a:t>priority: not, and, or</a:t>
            </a:r>
            <a:endParaRPr sz="1900"/>
          </a:p>
        </p:txBody>
      </p:sp>
      <p:pic>
        <p:nvPicPr>
          <p:cNvPr id="412" name="Google Shape;412;p31"/>
          <p:cNvPicPr preferRelativeResize="0"/>
          <p:nvPr/>
        </p:nvPicPr>
        <p:blipFill rotWithShape="1">
          <a:blip r:embed="rId3">
            <a:alphaModFix/>
          </a:blip>
          <a:srcRect b="11832" l="2380" r="9123" t="6227"/>
          <a:stretch/>
        </p:blipFill>
        <p:spPr>
          <a:xfrm>
            <a:off x="492650" y="1593850"/>
            <a:ext cx="8092649" cy="21343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Useful functions</a:t>
            </a:r>
            <a:endParaRPr/>
          </a:p>
        </p:txBody>
      </p:sp>
      <p:sp>
        <p:nvSpPr>
          <p:cNvPr id="418" name="Google Shape;418;p3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379"/>
              <a:buNone/>
            </a:pPr>
            <a:r>
              <a:rPr lang="ru">
                <a:latin typeface="Arial"/>
                <a:ea typeface="Arial"/>
                <a:cs typeface="Arial"/>
                <a:sym typeface="Arial"/>
              </a:rPr>
              <a:t>Sometimes it is useful to use special functions in a request:</a:t>
            </a:r>
            <a:endParaRPr>
              <a:latin typeface="Arial"/>
              <a:ea typeface="Arial"/>
              <a:cs typeface="Arial"/>
              <a:sym typeface="Arial"/>
            </a:endParaRPr>
          </a:p>
          <a:p>
            <a:pPr indent="0" lvl="0" marL="0" rtl="0" algn="l">
              <a:lnSpc>
                <a:spcPct val="95000"/>
              </a:lnSpc>
              <a:spcBef>
                <a:spcPts val="1200"/>
              </a:spcBef>
              <a:spcAft>
                <a:spcPts val="0"/>
              </a:spcAft>
              <a:buSzPts val="2379"/>
              <a:buNone/>
            </a:pPr>
            <a:r>
              <a:rPr lang="ru">
                <a:latin typeface="Arial"/>
                <a:ea typeface="Arial"/>
                <a:cs typeface="Arial"/>
                <a:sym typeface="Arial"/>
              </a:rPr>
              <a:t>IN - belonging to a certain set of values:</a:t>
            </a:r>
            <a:endParaRPr>
              <a:latin typeface="Arial"/>
              <a:ea typeface="Arial"/>
              <a:cs typeface="Arial"/>
              <a:sym typeface="Arial"/>
            </a:endParaRPr>
          </a:p>
          <a:p>
            <a:pPr indent="457200" lvl="0" marL="0" rtl="0" algn="l">
              <a:lnSpc>
                <a:spcPct val="95000"/>
              </a:lnSpc>
              <a:spcBef>
                <a:spcPts val="1200"/>
              </a:spcBef>
              <a:spcAft>
                <a:spcPts val="0"/>
              </a:spcAft>
              <a:buSzPts val="2379"/>
              <a:buNone/>
            </a:pPr>
            <a:r>
              <a:rPr lang="ru">
                <a:latin typeface="Arial"/>
                <a:ea typeface="Arial"/>
                <a:cs typeface="Arial"/>
                <a:sym typeface="Arial"/>
              </a:rPr>
              <a:t>X IN (a1, a2, ..., an) ≣ X = a1 or X = a2 or ... or X = an</a:t>
            </a:r>
            <a:endParaRPr>
              <a:latin typeface="Arial"/>
              <a:ea typeface="Arial"/>
              <a:cs typeface="Arial"/>
              <a:sym typeface="Arial"/>
            </a:endParaRPr>
          </a:p>
          <a:p>
            <a:pPr indent="0" lvl="0" marL="0" rtl="0" algn="l">
              <a:lnSpc>
                <a:spcPct val="95000"/>
              </a:lnSpc>
              <a:spcBef>
                <a:spcPts val="1200"/>
              </a:spcBef>
              <a:spcAft>
                <a:spcPts val="0"/>
              </a:spcAft>
              <a:buSzPts val="2379"/>
              <a:buNone/>
            </a:pPr>
            <a:r>
              <a:rPr lang="ru">
                <a:latin typeface="Arial"/>
                <a:ea typeface="Arial"/>
                <a:cs typeface="Arial"/>
                <a:sym typeface="Arial"/>
              </a:rPr>
              <a:t>BETWEEN - belonging to a certain range of values:</a:t>
            </a:r>
            <a:endParaRPr>
              <a:latin typeface="Arial"/>
              <a:ea typeface="Arial"/>
              <a:cs typeface="Arial"/>
              <a:sym typeface="Arial"/>
            </a:endParaRPr>
          </a:p>
          <a:p>
            <a:pPr indent="457200" lvl="0" marL="0" rtl="0" algn="l">
              <a:lnSpc>
                <a:spcPct val="95000"/>
              </a:lnSpc>
              <a:spcBef>
                <a:spcPts val="1200"/>
              </a:spcBef>
              <a:spcAft>
                <a:spcPts val="0"/>
              </a:spcAft>
              <a:buSzPts val="2379"/>
              <a:buNone/>
            </a:pPr>
            <a:r>
              <a:rPr lang="ru">
                <a:latin typeface="Arial"/>
                <a:ea typeface="Arial"/>
                <a:cs typeface="Arial"/>
                <a:sym typeface="Arial"/>
              </a:rPr>
              <a:t>X BETWEEN A AND B ≣ (X &gt;= A and X &lt;= B) or (X &lt;= A and X &gt;= B)</a:t>
            </a:r>
            <a:endParaRPr>
              <a:latin typeface="Arial"/>
              <a:ea typeface="Arial"/>
              <a:cs typeface="Arial"/>
              <a:sym typeface="Arial"/>
            </a:endParaRPr>
          </a:p>
          <a:p>
            <a:pPr indent="0" lvl="0" marL="0" rtl="0" algn="l">
              <a:lnSpc>
                <a:spcPct val="95000"/>
              </a:lnSpc>
              <a:spcBef>
                <a:spcPts val="1200"/>
              </a:spcBef>
              <a:spcAft>
                <a:spcPts val="0"/>
              </a:spcAft>
              <a:buSzPts val="2379"/>
              <a:buNone/>
            </a:pPr>
            <a:r>
              <a:rPr lang="ru">
                <a:latin typeface="Arial"/>
                <a:ea typeface="Arial"/>
                <a:cs typeface="Arial"/>
                <a:sym typeface="Arial"/>
              </a:rPr>
              <a:t>LIKE - satisfying the text pattern: </a:t>
            </a:r>
            <a:endParaRPr>
              <a:latin typeface="Arial"/>
              <a:ea typeface="Arial"/>
              <a:cs typeface="Arial"/>
              <a:sym typeface="Arial"/>
            </a:endParaRPr>
          </a:p>
          <a:p>
            <a:pPr indent="457200" lvl="0" marL="0" rtl="0" algn="l">
              <a:lnSpc>
                <a:spcPct val="95000"/>
              </a:lnSpc>
              <a:spcBef>
                <a:spcPts val="1200"/>
              </a:spcBef>
              <a:spcAft>
                <a:spcPts val="1200"/>
              </a:spcAft>
              <a:buSzPts val="2379"/>
              <a:buNone/>
            </a:pPr>
            <a:r>
              <a:rPr lang="ru">
                <a:latin typeface="Arial"/>
                <a:ea typeface="Arial"/>
                <a:cs typeface="Arial"/>
                <a:sym typeface="Arial"/>
              </a:rPr>
              <a:t>X LIKE '0%abc_0', where _ is exactly 1 character, and % is any sequence of characters (including zero length).</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33"/>
          <p:cNvPicPr preferRelativeResize="0"/>
          <p:nvPr/>
        </p:nvPicPr>
        <p:blipFill rotWithShape="1">
          <a:blip r:embed="rId3">
            <a:alphaModFix/>
          </a:blip>
          <a:srcRect b="0" l="0" r="0" t="0"/>
          <a:stretch/>
        </p:blipFill>
        <p:spPr>
          <a:xfrm>
            <a:off x="454925" y="981485"/>
            <a:ext cx="5837825" cy="3063325"/>
          </a:xfrm>
          <a:prstGeom prst="rect">
            <a:avLst/>
          </a:prstGeom>
          <a:noFill/>
          <a:ln>
            <a:noFill/>
          </a:ln>
        </p:spPr>
      </p:pic>
      <p:sp>
        <p:nvSpPr>
          <p:cNvPr id="424" name="Google Shape;424;p33"/>
          <p:cNvSpPr txBox="1"/>
          <p:nvPr/>
        </p:nvSpPr>
        <p:spPr>
          <a:xfrm>
            <a:off x="6656800" y="1362975"/>
            <a:ext cx="2119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800" u="none" cap="none" strike="noStrike">
                <a:solidFill>
                  <a:schemeClr val="dk1"/>
                </a:solidFill>
                <a:latin typeface="Roboto"/>
                <a:ea typeface="Roboto"/>
                <a:cs typeface="Roboto"/>
                <a:sym typeface="Roboto"/>
              </a:rPr>
              <a:t>Why it would not work?</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b839fa5246_1_1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Steps</a:t>
            </a:r>
            <a:endParaRPr/>
          </a:p>
        </p:txBody>
      </p:sp>
      <p:pic>
        <p:nvPicPr>
          <p:cNvPr id="430" name="Google Shape;430;g2b839fa5246_1_144"/>
          <p:cNvPicPr preferRelativeResize="0"/>
          <p:nvPr/>
        </p:nvPicPr>
        <p:blipFill>
          <a:blip r:embed="rId3">
            <a:alphaModFix/>
          </a:blip>
          <a:stretch>
            <a:fillRect/>
          </a:stretch>
        </p:blipFill>
        <p:spPr>
          <a:xfrm>
            <a:off x="152400" y="1515200"/>
            <a:ext cx="8839197" cy="345975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Aggregating functions</a:t>
            </a:r>
            <a:endParaRPr/>
          </a:p>
        </p:txBody>
      </p:sp>
      <p:sp>
        <p:nvSpPr>
          <p:cNvPr id="436" name="Google Shape;436;p3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count() – the number of records with a known value. If you need to count the number of unique values, you can use count(DISTINCT field_nm)</a:t>
            </a:r>
            <a:endParaRPr/>
          </a:p>
          <a:p>
            <a:pPr indent="-342900" lvl="0" marL="457200" rtl="0" algn="l">
              <a:lnSpc>
                <a:spcPct val="115000"/>
              </a:lnSpc>
              <a:spcBef>
                <a:spcPts val="0"/>
              </a:spcBef>
              <a:spcAft>
                <a:spcPts val="0"/>
              </a:spcAft>
              <a:buSzPts val="1800"/>
              <a:buChar char="●"/>
            </a:pPr>
            <a:r>
              <a:rPr lang="ru"/>
              <a:t>max() - the largest of all selected field values</a:t>
            </a:r>
            <a:endParaRPr/>
          </a:p>
          <a:p>
            <a:pPr indent="-342900" lvl="0" marL="457200" rtl="0" algn="l">
              <a:lnSpc>
                <a:spcPct val="115000"/>
              </a:lnSpc>
              <a:spcBef>
                <a:spcPts val="0"/>
              </a:spcBef>
              <a:spcAft>
                <a:spcPts val="0"/>
              </a:spcAft>
              <a:buSzPts val="1800"/>
              <a:buChar char="●"/>
            </a:pPr>
            <a:r>
              <a:rPr lang="ru"/>
              <a:t>min() - the smallest of all selected field values</a:t>
            </a:r>
            <a:endParaRPr/>
          </a:p>
          <a:p>
            <a:pPr indent="-342900" lvl="0" marL="457200" rtl="0" algn="l">
              <a:lnSpc>
                <a:spcPct val="115000"/>
              </a:lnSpc>
              <a:spcBef>
                <a:spcPts val="0"/>
              </a:spcBef>
              <a:spcAft>
                <a:spcPts val="0"/>
              </a:spcAft>
              <a:buSzPts val="1800"/>
              <a:buChar char="●"/>
            </a:pPr>
            <a:r>
              <a:rPr lang="ru"/>
              <a:t>sum() - sum of all selected field values</a:t>
            </a:r>
            <a:endParaRPr/>
          </a:p>
          <a:p>
            <a:pPr indent="-342900" lvl="0" marL="457200" rtl="0" algn="l">
              <a:lnSpc>
                <a:spcPct val="115000"/>
              </a:lnSpc>
              <a:spcBef>
                <a:spcPts val="0"/>
              </a:spcBef>
              <a:spcAft>
                <a:spcPts val="0"/>
              </a:spcAft>
              <a:buSzPts val="1800"/>
              <a:buChar char="●"/>
            </a:pPr>
            <a:r>
              <a:rPr lang="ru"/>
              <a:t>avg() - average of all selected field values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Count</a:t>
            </a:r>
            <a:endParaRPr/>
          </a:p>
        </p:txBody>
      </p:sp>
      <p:pic>
        <p:nvPicPr>
          <p:cNvPr id="442" name="Google Shape;442;p35"/>
          <p:cNvPicPr preferRelativeResize="0"/>
          <p:nvPr/>
        </p:nvPicPr>
        <p:blipFill rotWithShape="1">
          <a:blip r:embed="rId3">
            <a:alphaModFix/>
          </a:blip>
          <a:srcRect b="0" l="0" r="0" t="0"/>
          <a:stretch/>
        </p:blipFill>
        <p:spPr>
          <a:xfrm>
            <a:off x="1107413" y="1491625"/>
            <a:ext cx="7016624" cy="3387049"/>
          </a:xfrm>
          <a:prstGeom prst="rect">
            <a:avLst/>
          </a:prstGeom>
          <a:noFill/>
          <a:ln>
            <a:noFill/>
          </a:ln>
        </p:spPr>
      </p:pic>
      <p:pic>
        <p:nvPicPr>
          <p:cNvPr id="443" name="Google Shape;443;p35"/>
          <p:cNvPicPr preferRelativeResize="0"/>
          <p:nvPr/>
        </p:nvPicPr>
        <p:blipFill rotWithShape="1">
          <a:blip r:embed="rId4">
            <a:alphaModFix/>
          </a:blip>
          <a:srcRect b="0" l="0" r="0" t="0"/>
          <a:stretch/>
        </p:blipFill>
        <p:spPr>
          <a:xfrm>
            <a:off x="2551750" y="444700"/>
            <a:ext cx="6337100" cy="89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387900" y="31805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language standard</a:t>
            </a:r>
            <a:endParaRPr/>
          </a:p>
        </p:txBody>
      </p:sp>
      <p:graphicFrame>
        <p:nvGraphicFramePr>
          <p:cNvPr id="94" name="Google Shape;94;p6"/>
          <p:cNvGraphicFramePr/>
          <p:nvPr/>
        </p:nvGraphicFramePr>
        <p:xfrm>
          <a:off x="603150" y="998175"/>
          <a:ext cx="3000000" cy="3000000"/>
        </p:xfrm>
        <a:graphic>
          <a:graphicData uri="http://schemas.openxmlformats.org/drawingml/2006/table">
            <a:tbl>
              <a:tblPr>
                <a:noFill/>
                <a:tableStyleId>{A8B9E060-3B1C-4CC3-8DA1-C6D8AE0086FD}</a:tableStyleId>
              </a:tblPr>
              <a:tblGrid>
                <a:gridCol w="773500"/>
                <a:gridCol w="7037825"/>
              </a:tblGrid>
              <a:tr h="30450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1986</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The first attempt at formalization</a:t>
                      </a:r>
                      <a:endParaRPr sz="1200" u="none" cap="none" strike="noStrike">
                        <a:solidFill>
                          <a:schemeClr val="dk1"/>
                        </a:solidFill>
                      </a:endParaRPr>
                    </a:p>
                  </a:txBody>
                  <a:tcPr marT="91425" marB="91425" marR="91425" marL="91425"/>
                </a:tc>
              </a:tr>
              <a:tr h="3464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1989</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SQL-86 + integrity constraint</a:t>
                      </a:r>
                      <a:endParaRPr sz="1200" u="none" cap="none" strike="noStrike">
                        <a:solidFill>
                          <a:schemeClr val="dk1"/>
                        </a:solidFill>
                      </a:endParaRPr>
                    </a:p>
                  </a:txBody>
                  <a:tcPr marT="91425" marB="91425" marR="91425" marL="91425"/>
                </a:tc>
              </a:tr>
              <a:tr h="3464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1992</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A lot of changes</a:t>
                      </a:r>
                      <a:endParaRPr sz="1200" u="none" cap="none" strike="noStrike">
                        <a:solidFill>
                          <a:schemeClr val="dk1"/>
                        </a:solidFill>
                      </a:endParaRPr>
                    </a:p>
                  </a:txBody>
                  <a:tcPr marT="91425" marB="91425" marR="91425" marL="91425"/>
                </a:tc>
              </a:tr>
              <a:tr h="60630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1999</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Regular expression matching, recursive queries, triggers, support for procedural and control operations, non-scalar types and object-</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oriented features.</a:t>
                      </a:r>
                      <a:endParaRPr sz="1200" u="none" cap="none" strike="noStrike">
                        <a:solidFill>
                          <a:schemeClr val="dk1"/>
                        </a:solidFill>
                      </a:endParaRPr>
                    </a:p>
                  </a:txBody>
                  <a:tcPr marT="91425" marB="91425" marR="91425" marL="91425"/>
                </a:tc>
              </a:tr>
              <a:tr h="3464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2003</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Support for SQL implementation in Java and vice versa</a:t>
                      </a:r>
                      <a:endParaRPr sz="1200" u="none" cap="none" strike="noStrike">
                        <a:solidFill>
                          <a:schemeClr val="dk1"/>
                        </a:solidFill>
                      </a:endParaRPr>
                    </a:p>
                  </a:txBody>
                  <a:tcPr marT="91425" marB="91425" marR="91425" marL="91425"/>
                </a:tc>
              </a:tr>
              <a:tr h="4619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2006</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XML-related functions, window functions, standardized sequences, and columns with automatically generated values</a:t>
                      </a:r>
                      <a:endParaRPr sz="1200" u="none" cap="none" strike="noStrike">
                        <a:solidFill>
                          <a:schemeClr val="dk1"/>
                        </a:solidFill>
                      </a:endParaRPr>
                    </a:p>
                  </a:txBody>
                  <a:tcPr marT="91425" marB="91425" marR="91425" marL="91425"/>
                </a:tc>
              </a:tr>
              <a:tr h="4619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2008</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The way SQL works with XML is defined: ways of importing and storing, publishing XML and regular data in XML format</a:t>
                      </a:r>
                      <a:endParaRPr sz="1200" u="none" cap="none" strike="noStrike">
                        <a:solidFill>
                          <a:schemeClr val="dk1"/>
                        </a:solidFill>
                      </a:endParaRPr>
                    </a:p>
                  </a:txBody>
                  <a:tcPr marT="91425" marB="91425" marR="91425" marL="91425"/>
                </a:tc>
              </a:tr>
              <a:tr h="3464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2011</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TRUNCATE, INSTEAD OF triggers. Improved window functions</a:t>
                      </a:r>
                      <a:endParaRPr sz="1200" u="none" cap="none" strike="noStrike">
                        <a:solidFill>
                          <a:schemeClr val="dk1"/>
                        </a:solidFill>
                      </a:endParaRPr>
                    </a:p>
                  </a:txBody>
                  <a:tcPr marT="91425" marB="91425" marR="91425" marL="91425"/>
                </a:tc>
              </a:tr>
              <a:tr h="346450">
                <a:tc>
                  <a:txBody>
                    <a:bodyPr/>
                    <a:lstStyle/>
                    <a:p>
                      <a:pPr indent="0" lvl="0" marL="0" marR="0" rtl="0" algn="l">
                        <a:lnSpc>
                          <a:spcPct val="100000"/>
                        </a:lnSpc>
                        <a:spcBef>
                          <a:spcPts val="0"/>
                        </a:spcBef>
                        <a:spcAft>
                          <a:spcPts val="0"/>
                        </a:spcAft>
                        <a:buClr>
                          <a:srgbClr val="000000"/>
                        </a:buClr>
                        <a:buSzPts val="1200"/>
                        <a:buFont typeface="Arial"/>
                        <a:buNone/>
                      </a:pPr>
                      <a:r>
                        <a:rPr lang="ru" sz="1200" u="none" cap="none" strike="noStrike">
                          <a:solidFill>
                            <a:schemeClr val="dk1"/>
                          </a:solidFill>
                        </a:rPr>
                        <a:t>2016</a:t>
                      </a:r>
                      <a:endParaRPr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ru" sz="1200" u="none" cap="none" strike="noStrike">
                          <a:solidFill>
                            <a:schemeClr val="dk1"/>
                          </a:solidFill>
                        </a:rPr>
                        <a:t>Adds string pattern matching, polymorphic table functions, JSON</a:t>
                      </a:r>
                      <a:endParaRPr sz="1200" u="none" cap="none" strike="noStrike">
                        <a:solidFill>
                          <a:schemeClr val="dk1"/>
                        </a:solidFill>
                      </a:endParaRPr>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Group by</a:t>
            </a:r>
            <a:endParaRPr/>
          </a:p>
        </p:txBody>
      </p:sp>
      <p:pic>
        <p:nvPicPr>
          <p:cNvPr id="449" name="Google Shape;449;p36"/>
          <p:cNvPicPr preferRelativeResize="0"/>
          <p:nvPr/>
        </p:nvPicPr>
        <p:blipFill rotWithShape="1">
          <a:blip r:embed="rId3">
            <a:alphaModFix/>
          </a:blip>
          <a:srcRect b="0" l="0" r="0" t="0"/>
          <a:stretch/>
        </p:blipFill>
        <p:spPr>
          <a:xfrm>
            <a:off x="471900" y="1831301"/>
            <a:ext cx="8048099" cy="1908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Having</a:t>
            </a:r>
            <a:endParaRPr/>
          </a:p>
        </p:txBody>
      </p:sp>
      <p:sp>
        <p:nvSpPr>
          <p:cNvPr id="455" name="Google Shape;455;p3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It is used in conjunction with GROUP BY to impose restrictions on the selection after grouping</a:t>
            </a:r>
            <a:endParaRPr/>
          </a:p>
          <a:p>
            <a:pPr indent="-342900" lvl="0" marL="457200" rtl="0" algn="l">
              <a:lnSpc>
                <a:spcPct val="115000"/>
              </a:lnSpc>
              <a:spcBef>
                <a:spcPts val="0"/>
              </a:spcBef>
              <a:spcAft>
                <a:spcPts val="0"/>
              </a:spcAft>
              <a:buSzPts val="1800"/>
              <a:buChar char="●"/>
            </a:pPr>
            <a:r>
              <a:rPr lang="ru"/>
              <a:t>The restriction with the use of WHERE can be imposed only before grouping</a:t>
            </a:r>
            <a:endParaRPr/>
          </a:p>
          <a:p>
            <a:pPr indent="0" lvl="0" marL="0" rtl="0" algn="l">
              <a:lnSpc>
                <a:spcPct val="115000"/>
              </a:lnSpc>
              <a:spcBef>
                <a:spcPts val="1200"/>
              </a:spcBef>
              <a:spcAft>
                <a:spcPts val="1200"/>
              </a:spcAft>
              <a:buSzPts val="1800"/>
              <a:buNone/>
            </a:pPr>
            <a:r>
              <a:t/>
            </a:r>
            <a:endParaRPr/>
          </a:p>
        </p:txBody>
      </p:sp>
      <p:pic>
        <p:nvPicPr>
          <p:cNvPr id="456" name="Google Shape;456;p37"/>
          <p:cNvPicPr preferRelativeResize="0"/>
          <p:nvPr/>
        </p:nvPicPr>
        <p:blipFill rotWithShape="1">
          <a:blip r:embed="rId3">
            <a:alphaModFix/>
          </a:blip>
          <a:srcRect b="0" l="0" r="0" t="0"/>
          <a:stretch/>
        </p:blipFill>
        <p:spPr>
          <a:xfrm>
            <a:off x="1595849" y="2859374"/>
            <a:ext cx="6132049" cy="1589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8"/>
          <p:cNvPicPr preferRelativeResize="0"/>
          <p:nvPr/>
        </p:nvPicPr>
        <p:blipFill rotWithShape="1">
          <a:blip r:embed="rId3">
            <a:alphaModFix/>
          </a:blip>
          <a:srcRect b="0" l="0" r="0" t="0"/>
          <a:stretch/>
        </p:blipFill>
        <p:spPr>
          <a:xfrm>
            <a:off x="951700" y="1441172"/>
            <a:ext cx="7240600" cy="26208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2b824581e65_0_54"/>
          <p:cNvPicPr preferRelativeResize="0"/>
          <p:nvPr/>
        </p:nvPicPr>
        <p:blipFill rotWithShape="1">
          <a:blip r:embed="rId3">
            <a:alphaModFix/>
          </a:blip>
          <a:srcRect b="0" l="0" r="0" t="0"/>
          <a:stretch/>
        </p:blipFill>
        <p:spPr>
          <a:xfrm>
            <a:off x="1513837" y="1542772"/>
            <a:ext cx="6256276" cy="2179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Order by</a:t>
            </a:r>
            <a:endParaRPr/>
          </a:p>
        </p:txBody>
      </p:sp>
      <p:sp>
        <p:nvSpPr>
          <p:cNvPr id="472" name="Google Shape;472;p39"/>
          <p:cNvSpPr txBox="1"/>
          <p:nvPr>
            <p:ph idx="1" type="body"/>
          </p:nvPr>
        </p:nvSpPr>
        <p:spPr>
          <a:xfrm>
            <a:off x="471900" y="3637075"/>
            <a:ext cx="8222100" cy="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ASC – ascending</a:t>
            </a:r>
            <a:endParaRPr/>
          </a:p>
          <a:p>
            <a:pPr indent="0" lvl="0" marL="0" rtl="0" algn="l">
              <a:lnSpc>
                <a:spcPct val="115000"/>
              </a:lnSpc>
              <a:spcBef>
                <a:spcPts val="1200"/>
              </a:spcBef>
              <a:spcAft>
                <a:spcPts val="1200"/>
              </a:spcAft>
              <a:buSzPts val="1800"/>
              <a:buNone/>
            </a:pPr>
            <a:r>
              <a:rPr lang="ru"/>
              <a:t>DESC – descending</a:t>
            </a:r>
            <a:endParaRPr/>
          </a:p>
        </p:txBody>
      </p:sp>
      <p:pic>
        <p:nvPicPr>
          <p:cNvPr id="473" name="Google Shape;473;p39"/>
          <p:cNvPicPr preferRelativeResize="0"/>
          <p:nvPr/>
        </p:nvPicPr>
        <p:blipFill rotWithShape="1">
          <a:blip r:embed="rId3">
            <a:alphaModFix/>
          </a:blip>
          <a:srcRect b="0" l="0" r="0" t="0"/>
          <a:stretch/>
        </p:blipFill>
        <p:spPr>
          <a:xfrm>
            <a:off x="0" y="1607078"/>
            <a:ext cx="9144001" cy="192934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Distinct</a:t>
            </a:r>
            <a:endParaRPr/>
          </a:p>
        </p:txBody>
      </p:sp>
      <p:pic>
        <p:nvPicPr>
          <p:cNvPr id="479" name="Google Shape;479;p40"/>
          <p:cNvPicPr preferRelativeResize="0"/>
          <p:nvPr/>
        </p:nvPicPr>
        <p:blipFill rotWithShape="1">
          <a:blip r:embed="rId3">
            <a:alphaModFix/>
          </a:blip>
          <a:srcRect b="0" l="0" r="0" t="0"/>
          <a:stretch/>
        </p:blipFill>
        <p:spPr>
          <a:xfrm>
            <a:off x="5727450" y="399125"/>
            <a:ext cx="2776274" cy="1147875"/>
          </a:xfrm>
          <a:prstGeom prst="rect">
            <a:avLst/>
          </a:prstGeom>
          <a:noFill/>
          <a:ln>
            <a:noFill/>
          </a:ln>
        </p:spPr>
      </p:pic>
      <p:pic>
        <p:nvPicPr>
          <p:cNvPr id="480" name="Google Shape;480;p40"/>
          <p:cNvPicPr preferRelativeResize="0"/>
          <p:nvPr/>
        </p:nvPicPr>
        <p:blipFill rotWithShape="1">
          <a:blip r:embed="rId4">
            <a:alphaModFix/>
          </a:blip>
          <a:srcRect b="3519" l="3167" r="9098" t="5055"/>
          <a:stretch/>
        </p:blipFill>
        <p:spPr>
          <a:xfrm>
            <a:off x="184575" y="1777550"/>
            <a:ext cx="6175700" cy="3070374"/>
          </a:xfrm>
          <a:prstGeom prst="rect">
            <a:avLst/>
          </a:prstGeom>
          <a:noFill/>
          <a:ln>
            <a:noFill/>
          </a:ln>
        </p:spPr>
      </p:pic>
      <p:pic>
        <p:nvPicPr>
          <p:cNvPr id="481" name="Google Shape;481;p40"/>
          <p:cNvPicPr preferRelativeResize="0"/>
          <p:nvPr/>
        </p:nvPicPr>
        <p:blipFill rotWithShape="1">
          <a:blip r:embed="rId5">
            <a:alphaModFix/>
          </a:blip>
          <a:srcRect b="4733" l="5323" r="9780" t="3892"/>
          <a:stretch/>
        </p:blipFill>
        <p:spPr>
          <a:xfrm>
            <a:off x="7261250" y="1908750"/>
            <a:ext cx="1688250" cy="2081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Select *</a:t>
            </a:r>
            <a:endParaRPr/>
          </a:p>
        </p:txBody>
      </p:sp>
      <p:pic>
        <p:nvPicPr>
          <p:cNvPr id="487" name="Google Shape;487;p41"/>
          <p:cNvPicPr preferRelativeResize="0"/>
          <p:nvPr/>
        </p:nvPicPr>
        <p:blipFill rotWithShape="1">
          <a:blip r:embed="rId3">
            <a:alphaModFix/>
          </a:blip>
          <a:srcRect b="14524" l="4210" r="12086" t="4471"/>
          <a:stretch/>
        </p:blipFill>
        <p:spPr>
          <a:xfrm>
            <a:off x="858125" y="1532625"/>
            <a:ext cx="7654025" cy="2545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Select: alias</a:t>
            </a:r>
            <a:endParaRPr/>
          </a:p>
        </p:txBody>
      </p:sp>
      <p:pic>
        <p:nvPicPr>
          <p:cNvPr id="493" name="Google Shape;493;p42"/>
          <p:cNvPicPr preferRelativeResize="0"/>
          <p:nvPr/>
        </p:nvPicPr>
        <p:blipFill rotWithShape="1">
          <a:blip r:embed="rId3">
            <a:alphaModFix/>
          </a:blip>
          <a:srcRect b="0" l="0" r="0" t="0"/>
          <a:stretch/>
        </p:blipFill>
        <p:spPr>
          <a:xfrm>
            <a:off x="1663800" y="1388145"/>
            <a:ext cx="6072724" cy="939593"/>
          </a:xfrm>
          <a:prstGeom prst="rect">
            <a:avLst/>
          </a:prstGeom>
          <a:noFill/>
          <a:ln>
            <a:noFill/>
          </a:ln>
        </p:spPr>
      </p:pic>
      <p:pic>
        <p:nvPicPr>
          <p:cNvPr id="494" name="Google Shape;494;p42"/>
          <p:cNvPicPr preferRelativeResize="0"/>
          <p:nvPr/>
        </p:nvPicPr>
        <p:blipFill rotWithShape="1">
          <a:blip r:embed="rId4">
            <a:alphaModFix/>
          </a:blip>
          <a:srcRect b="0" l="0" r="0" t="0"/>
          <a:stretch/>
        </p:blipFill>
        <p:spPr>
          <a:xfrm>
            <a:off x="2391563" y="2571749"/>
            <a:ext cx="4360874" cy="2288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b839fa5246_0_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More aliases</a:t>
            </a:r>
            <a:endParaRPr/>
          </a:p>
        </p:txBody>
      </p:sp>
      <p:sp>
        <p:nvSpPr>
          <p:cNvPr id="500" name="Google Shape;500;g2b839fa5246_0_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342900" rtl="0" algn="l">
              <a:lnSpc>
                <a:spcPct val="90000"/>
              </a:lnSpc>
              <a:spcBef>
                <a:spcPts val="600"/>
              </a:spcBef>
              <a:spcAft>
                <a:spcPts val="0"/>
              </a:spcAft>
              <a:buClr>
                <a:srgbClr val="000000"/>
              </a:buClr>
              <a:buSzPts val="2400"/>
              <a:buFont typeface="Arial"/>
              <a:buNone/>
            </a:pPr>
            <a:r>
              <a:rPr b="1" i="1" lang="ru" sz="2400">
                <a:latin typeface="Arial"/>
                <a:ea typeface="Arial"/>
                <a:cs typeface="Arial"/>
                <a:sym typeface="Arial"/>
              </a:rPr>
              <a:t>Alias Column Syntax</a:t>
            </a:r>
            <a:endParaRPr sz="1400">
              <a:latin typeface="Arial"/>
              <a:ea typeface="Arial"/>
              <a:cs typeface="Arial"/>
              <a:sym typeface="Arial"/>
            </a:endParaRPr>
          </a:p>
          <a:p>
            <a:pPr indent="-342900" lvl="0" marL="342900" rtl="0" algn="l">
              <a:lnSpc>
                <a:spcPct val="90000"/>
              </a:lnSpc>
              <a:spcBef>
                <a:spcPts val="600"/>
              </a:spcBef>
              <a:spcAft>
                <a:spcPts val="0"/>
              </a:spcAft>
              <a:buClr>
                <a:srgbClr val="0000CC"/>
              </a:buClr>
              <a:buSzPts val="2400"/>
              <a:buFont typeface="Arial"/>
              <a:buNone/>
            </a:pPr>
            <a:r>
              <a:rPr lang="ru" sz="2400">
                <a:latin typeface="Arial"/>
                <a:ea typeface="Arial"/>
                <a:cs typeface="Arial"/>
                <a:sym typeface="Arial"/>
              </a:rPr>
              <a:t>	SELECT </a:t>
            </a:r>
            <a:r>
              <a:rPr i="1" lang="ru" sz="2400">
                <a:latin typeface="Arial"/>
                <a:ea typeface="Arial"/>
                <a:cs typeface="Arial"/>
                <a:sym typeface="Arial"/>
              </a:rPr>
              <a:t>column_name</a:t>
            </a:r>
            <a:r>
              <a:rPr lang="ru" sz="2400">
                <a:latin typeface="Arial"/>
                <a:ea typeface="Arial"/>
                <a:cs typeface="Arial"/>
                <a:sym typeface="Arial"/>
              </a:rPr>
              <a:t> AS </a:t>
            </a:r>
            <a:r>
              <a:rPr i="1" lang="ru" sz="2400">
                <a:latin typeface="Arial"/>
                <a:ea typeface="Arial"/>
                <a:cs typeface="Arial"/>
                <a:sym typeface="Arial"/>
              </a:rPr>
              <a:t>alias_name</a:t>
            </a:r>
            <a:br>
              <a:rPr i="1" lang="ru" sz="2400">
                <a:latin typeface="Arial"/>
                <a:ea typeface="Arial"/>
                <a:cs typeface="Arial"/>
                <a:sym typeface="Arial"/>
              </a:rPr>
            </a:br>
            <a:r>
              <a:rPr lang="ru" sz="2400">
                <a:latin typeface="Arial"/>
                <a:ea typeface="Arial"/>
                <a:cs typeface="Arial"/>
                <a:sym typeface="Arial"/>
              </a:rPr>
              <a:t>FROM </a:t>
            </a:r>
            <a:r>
              <a:rPr i="1" lang="ru" sz="2400">
                <a:latin typeface="Arial"/>
                <a:ea typeface="Arial"/>
                <a:cs typeface="Arial"/>
                <a:sym typeface="Arial"/>
              </a:rPr>
              <a:t>table_name;</a:t>
            </a:r>
            <a:endParaRPr sz="1400">
              <a:latin typeface="Arial"/>
              <a:ea typeface="Arial"/>
              <a:cs typeface="Arial"/>
              <a:sym typeface="Arial"/>
            </a:endParaRPr>
          </a:p>
          <a:p>
            <a:pPr indent="-342900" lvl="0" marL="342900" rtl="0" algn="l">
              <a:lnSpc>
                <a:spcPct val="90000"/>
              </a:lnSpc>
              <a:spcBef>
                <a:spcPts val="600"/>
              </a:spcBef>
              <a:spcAft>
                <a:spcPts val="0"/>
              </a:spcAft>
              <a:buClr>
                <a:srgbClr val="000000"/>
              </a:buClr>
              <a:buSzPts val="2400"/>
              <a:buFont typeface="Arial"/>
              <a:buNone/>
            </a:pPr>
            <a:r>
              <a:rPr b="1" i="1" lang="ru" sz="2400">
                <a:latin typeface="Arial"/>
                <a:ea typeface="Arial"/>
                <a:cs typeface="Arial"/>
                <a:sym typeface="Arial"/>
              </a:rPr>
              <a:t>Alias Table Syntax</a:t>
            </a:r>
            <a:endParaRPr sz="1400">
              <a:latin typeface="Arial"/>
              <a:ea typeface="Arial"/>
              <a:cs typeface="Arial"/>
              <a:sym typeface="Arial"/>
            </a:endParaRPr>
          </a:p>
          <a:p>
            <a:pPr indent="-342900" lvl="0" marL="342900" rtl="0" algn="l">
              <a:lnSpc>
                <a:spcPct val="90000"/>
              </a:lnSpc>
              <a:spcBef>
                <a:spcPts val="600"/>
              </a:spcBef>
              <a:spcAft>
                <a:spcPts val="0"/>
              </a:spcAft>
              <a:buClr>
                <a:srgbClr val="000000"/>
              </a:buClr>
              <a:buSzPts val="2400"/>
              <a:buFont typeface="Arial"/>
              <a:buNone/>
            </a:pPr>
            <a:r>
              <a:rPr lang="ru" sz="2400">
                <a:latin typeface="Arial"/>
                <a:ea typeface="Arial"/>
                <a:cs typeface="Arial"/>
                <a:sym typeface="Arial"/>
              </a:rPr>
              <a:t>	SELECT </a:t>
            </a:r>
            <a:r>
              <a:rPr i="1" lang="ru" sz="2400">
                <a:latin typeface="Arial"/>
                <a:ea typeface="Arial"/>
                <a:cs typeface="Arial"/>
                <a:sym typeface="Arial"/>
              </a:rPr>
              <a:t>column_name(s)</a:t>
            </a:r>
            <a:br>
              <a:rPr i="1" lang="ru" sz="2400">
                <a:latin typeface="Arial"/>
                <a:ea typeface="Arial"/>
                <a:cs typeface="Arial"/>
                <a:sym typeface="Arial"/>
              </a:rPr>
            </a:br>
            <a:r>
              <a:rPr lang="ru" sz="2400">
                <a:latin typeface="Arial"/>
                <a:ea typeface="Arial"/>
                <a:cs typeface="Arial"/>
                <a:sym typeface="Arial"/>
              </a:rPr>
              <a:t>FROM </a:t>
            </a:r>
            <a:r>
              <a:rPr i="1" lang="ru" sz="2400">
                <a:latin typeface="Arial"/>
                <a:ea typeface="Arial"/>
                <a:cs typeface="Arial"/>
                <a:sym typeface="Arial"/>
              </a:rPr>
              <a:t>table_name </a:t>
            </a:r>
            <a:r>
              <a:rPr lang="ru" sz="2400">
                <a:latin typeface="Arial"/>
                <a:ea typeface="Arial"/>
                <a:cs typeface="Arial"/>
                <a:sym typeface="Arial"/>
              </a:rPr>
              <a:t>AS </a:t>
            </a:r>
            <a:r>
              <a:rPr i="1" lang="ru" sz="2400">
                <a:latin typeface="Arial"/>
                <a:ea typeface="Arial"/>
                <a:cs typeface="Arial"/>
                <a:sym typeface="Arial"/>
              </a:rPr>
              <a:t>alias_name;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b839fa5246_0_9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Relations between tables</a:t>
            </a:r>
            <a:endParaRPr/>
          </a:p>
        </p:txBody>
      </p:sp>
      <p:sp>
        <p:nvSpPr>
          <p:cNvPr id="506" name="Google Shape;506;g2b839fa5246_0_9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one to one</a:t>
            </a:r>
            <a:endParaRPr/>
          </a:p>
          <a:p>
            <a:pPr indent="-342900" lvl="0" marL="457200" rtl="0" algn="l">
              <a:spcBef>
                <a:spcPts val="0"/>
              </a:spcBef>
              <a:spcAft>
                <a:spcPts val="0"/>
              </a:spcAft>
              <a:buSzPts val="1800"/>
              <a:buChar char="●"/>
            </a:pPr>
            <a:r>
              <a:rPr lang="ru"/>
              <a:t>one to many</a:t>
            </a:r>
            <a:endParaRPr/>
          </a:p>
          <a:p>
            <a:pPr indent="-342900" lvl="0" marL="457200" rtl="0" algn="l">
              <a:spcBef>
                <a:spcPts val="0"/>
              </a:spcBef>
              <a:spcAft>
                <a:spcPts val="0"/>
              </a:spcAft>
              <a:buSzPts val="1800"/>
              <a:buChar char="●"/>
            </a:pPr>
            <a:r>
              <a:rPr lang="ru"/>
              <a:t>many to many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Standards issues</a:t>
            </a:r>
            <a:endParaRPr/>
          </a:p>
        </p:txBody>
      </p:sp>
      <p:sp>
        <p:nvSpPr>
          <p:cNvPr id="100" name="Google Shape;100;p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ru" sz="1900"/>
              <a:t>Core-section of the standard (introduced in 1992)</a:t>
            </a:r>
            <a:endParaRPr sz="1900"/>
          </a:p>
          <a:p>
            <a:pPr indent="-349250" lvl="0" marL="457200" rtl="0" algn="l">
              <a:lnSpc>
                <a:spcPct val="115000"/>
              </a:lnSpc>
              <a:spcBef>
                <a:spcPts val="0"/>
              </a:spcBef>
              <a:spcAft>
                <a:spcPts val="0"/>
              </a:spcAft>
              <a:buSzPts val="1900"/>
              <a:buChar char="●"/>
            </a:pPr>
            <a:r>
              <a:rPr lang="ru" sz="1900"/>
              <a:t>Manufacturers ensure compliance with Core only</a:t>
            </a:r>
            <a:endParaRPr sz="1900"/>
          </a:p>
          <a:p>
            <a:pPr indent="-349250" lvl="0" marL="457200" rtl="0" algn="l">
              <a:lnSpc>
                <a:spcPct val="115000"/>
              </a:lnSpc>
              <a:spcBef>
                <a:spcPts val="0"/>
              </a:spcBef>
              <a:spcAft>
                <a:spcPts val="0"/>
              </a:spcAft>
              <a:buSzPts val="1900"/>
              <a:buChar char="●"/>
            </a:pPr>
            <a:r>
              <a:rPr lang="ru" sz="1900"/>
              <a:t>Implementation differences</a:t>
            </a:r>
            <a:endParaRPr sz="1900"/>
          </a:p>
          <a:p>
            <a:pPr indent="-349250" lvl="0" marL="457200" rtl="0" algn="l">
              <a:lnSpc>
                <a:spcPct val="115000"/>
              </a:lnSpc>
              <a:spcBef>
                <a:spcPts val="0"/>
              </a:spcBef>
              <a:spcAft>
                <a:spcPts val="0"/>
              </a:spcAft>
              <a:buSzPts val="1900"/>
              <a:buChar char="●"/>
            </a:pPr>
            <a:r>
              <a:rPr lang="ru" sz="1900"/>
              <a:t>Syntax differences</a:t>
            </a:r>
            <a:endParaRPr sz="1900"/>
          </a:p>
          <a:p>
            <a:pPr indent="-349250" lvl="0" marL="457200" rtl="0" algn="l">
              <a:lnSpc>
                <a:spcPct val="115000"/>
              </a:lnSpc>
              <a:spcBef>
                <a:spcPts val="0"/>
              </a:spcBef>
              <a:spcAft>
                <a:spcPts val="0"/>
              </a:spcAft>
              <a:buSzPts val="1900"/>
              <a:buChar char="●"/>
            </a:pPr>
            <a:r>
              <a:rPr lang="ru" sz="1900"/>
              <a:t>Differences in logic</a:t>
            </a:r>
            <a:endParaRPr sz="19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b839fa5246_0_11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FOREIGN KEY</a:t>
            </a:r>
            <a:endParaRPr/>
          </a:p>
        </p:txBody>
      </p:sp>
      <p:pic>
        <p:nvPicPr>
          <p:cNvPr id="512" name="Google Shape;512;g2b839fa5246_0_112"/>
          <p:cNvPicPr preferRelativeResize="0"/>
          <p:nvPr/>
        </p:nvPicPr>
        <p:blipFill>
          <a:blip r:embed="rId3">
            <a:alphaModFix/>
          </a:blip>
          <a:stretch>
            <a:fillRect/>
          </a:stretch>
        </p:blipFill>
        <p:spPr>
          <a:xfrm>
            <a:off x="1009650" y="1725150"/>
            <a:ext cx="7329575" cy="259589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6" name="Shape 516"/>
        <p:cNvGrpSpPr/>
        <p:nvPr/>
      </p:nvGrpSpPr>
      <p:grpSpPr>
        <a:xfrm>
          <a:off x="0" y="0"/>
          <a:ext cx="0" cy="0"/>
          <a:chOff x="0" y="0"/>
          <a:chExt cx="0" cy="0"/>
        </a:xfrm>
      </p:grpSpPr>
      <p:sp>
        <p:nvSpPr>
          <p:cNvPr id="517" name="Google Shape;517;g2b839fa5246_0_10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solidFill>
                  <a:schemeClr val="lt1"/>
                </a:solidFill>
              </a:rPr>
              <a:t>One-to-one</a:t>
            </a:r>
            <a:endParaRPr>
              <a:solidFill>
                <a:schemeClr val="lt1"/>
              </a:solidFill>
            </a:endParaRPr>
          </a:p>
        </p:txBody>
      </p:sp>
      <p:pic>
        <p:nvPicPr>
          <p:cNvPr id="518" name="Google Shape;518;g2b839fa5246_0_101"/>
          <p:cNvPicPr preferRelativeResize="0"/>
          <p:nvPr/>
        </p:nvPicPr>
        <p:blipFill rotWithShape="1">
          <a:blip r:embed="rId3">
            <a:alphaModFix/>
          </a:blip>
          <a:srcRect b="0" l="0" r="0" t="11363"/>
          <a:stretch/>
        </p:blipFill>
        <p:spPr>
          <a:xfrm>
            <a:off x="710575" y="1027990"/>
            <a:ext cx="8045525" cy="385813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2" name="Shape 522"/>
        <p:cNvGrpSpPr/>
        <p:nvPr/>
      </p:nvGrpSpPr>
      <p:grpSpPr>
        <a:xfrm>
          <a:off x="0" y="0"/>
          <a:ext cx="0" cy="0"/>
          <a:chOff x="0" y="0"/>
          <a:chExt cx="0" cy="0"/>
        </a:xfrm>
      </p:grpSpPr>
      <p:sp>
        <p:nvSpPr>
          <p:cNvPr id="523" name="Google Shape;523;g2b839fa5246_0_1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solidFill>
                  <a:schemeClr val="lt1"/>
                </a:solidFill>
              </a:rPr>
              <a:t>One-to-many</a:t>
            </a:r>
            <a:endParaRPr>
              <a:solidFill>
                <a:schemeClr val="lt1"/>
              </a:solidFill>
            </a:endParaRPr>
          </a:p>
        </p:txBody>
      </p:sp>
      <p:pic>
        <p:nvPicPr>
          <p:cNvPr id="524" name="Google Shape;524;g2b839fa5246_0_119"/>
          <p:cNvPicPr preferRelativeResize="0"/>
          <p:nvPr/>
        </p:nvPicPr>
        <p:blipFill rotWithShape="1">
          <a:blip r:embed="rId3">
            <a:alphaModFix/>
          </a:blip>
          <a:srcRect b="0" l="0" r="0" t="12648"/>
          <a:stretch/>
        </p:blipFill>
        <p:spPr>
          <a:xfrm>
            <a:off x="1070875" y="1119228"/>
            <a:ext cx="7685225" cy="363199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b839fa5246_0_10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Many-to-many</a:t>
            </a:r>
            <a:endParaRPr/>
          </a:p>
        </p:txBody>
      </p:sp>
      <p:pic>
        <p:nvPicPr>
          <p:cNvPr id="530" name="Google Shape;530;g2b839fa5246_0_107"/>
          <p:cNvPicPr preferRelativeResize="0"/>
          <p:nvPr/>
        </p:nvPicPr>
        <p:blipFill rotWithShape="1">
          <a:blip r:embed="rId3">
            <a:alphaModFix/>
          </a:blip>
          <a:srcRect b="0" l="0" r="0" t="7544"/>
          <a:stretch/>
        </p:blipFill>
        <p:spPr>
          <a:xfrm>
            <a:off x="152400" y="1532624"/>
            <a:ext cx="8839198" cy="2893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b839fa5246_0_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JOIN</a:t>
            </a:r>
            <a:endParaRPr/>
          </a:p>
        </p:txBody>
      </p:sp>
      <p:pic>
        <p:nvPicPr>
          <p:cNvPr id="536" name="Google Shape;536;g2b839fa5246_0_32"/>
          <p:cNvPicPr preferRelativeResize="0"/>
          <p:nvPr/>
        </p:nvPicPr>
        <p:blipFill rotWithShape="1">
          <a:blip r:embed="rId3">
            <a:alphaModFix/>
          </a:blip>
          <a:srcRect b="0" l="0" r="0" t="0"/>
          <a:stretch/>
        </p:blipFill>
        <p:spPr>
          <a:xfrm>
            <a:off x="659875" y="2024675"/>
            <a:ext cx="7519986" cy="1612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b839fa5246_0_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INNER JOIN</a:t>
            </a:r>
            <a:endParaRPr/>
          </a:p>
        </p:txBody>
      </p:sp>
      <p:sp>
        <p:nvSpPr>
          <p:cNvPr id="542" name="Google Shape;542;g2b839fa5246_0_3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INNER JOIN: Returns records that have matching values in both tables</a:t>
            </a:r>
            <a:endParaRPr/>
          </a:p>
          <a:p>
            <a:pPr indent="-342900" lvl="0" marL="342900" rtl="0" algn="l">
              <a:lnSpc>
                <a:spcPct val="80000"/>
              </a:lnSpc>
              <a:spcBef>
                <a:spcPts val="1200"/>
              </a:spcBef>
              <a:spcAft>
                <a:spcPts val="0"/>
              </a:spcAft>
              <a:buClr>
                <a:srgbClr val="000000"/>
              </a:buClr>
              <a:buSzPts val="1600"/>
              <a:buFont typeface="Arial"/>
              <a:buNone/>
            </a:pPr>
            <a:r>
              <a:rPr b="1" i="1" lang="ru">
                <a:latin typeface="Arial"/>
                <a:ea typeface="Arial"/>
                <a:cs typeface="Arial"/>
                <a:sym typeface="Arial"/>
              </a:rPr>
              <a:t>INNER JOIN Syntax</a:t>
            </a:r>
            <a:endParaRPr>
              <a:latin typeface="Arial"/>
              <a:ea typeface="Arial"/>
              <a:cs typeface="Arial"/>
              <a:sym typeface="Arial"/>
            </a:endParaRPr>
          </a:p>
          <a:p>
            <a:pPr indent="-342900" lvl="0" marL="342900" rtl="0" algn="l">
              <a:lnSpc>
                <a:spcPct val="80000"/>
              </a:lnSpc>
              <a:spcBef>
                <a:spcPts val="400"/>
              </a:spcBef>
              <a:spcAft>
                <a:spcPts val="0"/>
              </a:spcAft>
              <a:buClr>
                <a:srgbClr val="0000CC"/>
              </a:buClr>
              <a:buSzPts val="16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INNER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endParaRPr>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g2b839fa5246_0_60"/>
          <p:cNvPicPr preferRelativeResize="0"/>
          <p:nvPr/>
        </p:nvPicPr>
        <p:blipFill rotWithShape="1">
          <a:blip r:embed="rId3">
            <a:alphaModFix/>
          </a:blip>
          <a:srcRect b="0" l="0" r="0" t="0"/>
          <a:stretch/>
        </p:blipFill>
        <p:spPr>
          <a:xfrm>
            <a:off x="1133102" y="551090"/>
            <a:ext cx="6679225" cy="40413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b839fa5246_0_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LEFT</a:t>
            </a:r>
            <a:r>
              <a:rPr lang="ru"/>
              <a:t> JOIN</a:t>
            </a:r>
            <a:endParaRPr/>
          </a:p>
        </p:txBody>
      </p:sp>
      <p:sp>
        <p:nvSpPr>
          <p:cNvPr id="553" name="Google Shape;553;g2b839fa5246_0_4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LEFT (OUTER) JOIN: Returns all records from the left table and matching records from the table on the right</a:t>
            </a:r>
            <a:endParaRPr/>
          </a:p>
          <a:p>
            <a:pPr indent="0" lvl="0" marL="0" rtl="0" algn="l">
              <a:spcBef>
                <a:spcPts val="1200"/>
              </a:spcBef>
              <a:spcAft>
                <a:spcPts val="0"/>
              </a:spcAft>
              <a:buNone/>
            </a:pPr>
            <a:r>
              <a:t/>
            </a:r>
            <a:endParaRPr/>
          </a:p>
          <a:p>
            <a:pPr indent="-342900" lvl="0" marL="342900" rtl="0" algn="l">
              <a:lnSpc>
                <a:spcPct val="80000"/>
              </a:lnSpc>
              <a:spcBef>
                <a:spcPts val="1200"/>
              </a:spcBef>
              <a:spcAft>
                <a:spcPts val="0"/>
              </a:spcAft>
              <a:buClr>
                <a:srgbClr val="000000"/>
              </a:buClr>
              <a:buSzPts val="2400"/>
              <a:buFont typeface="Arial"/>
              <a:buNone/>
            </a:pPr>
            <a:r>
              <a:rPr b="1" i="1" lang="ru">
                <a:latin typeface="Arial"/>
                <a:ea typeface="Arial"/>
                <a:cs typeface="Arial"/>
                <a:sym typeface="Arial"/>
              </a:rPr>
              <a:t>LEFT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LEFT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g2b839fa5246_0_66"/>
          <p:cNvPicPr preferRelativeResize="0"/>
          <p:nvPr/>
        </p:nvPicPr>
        <p:blipFill rotWithShape="1">
          <a:blip r:embed="rId3">
            <a:alphaModFix/>
          </a:blip>
          <a:srcRect b="0" l="0" r="0" t="0"/>
          <a:stretch/>
        </p:blipFill>
        <p:spPr>
          <a:xfrm>
            <a:off x="1142663" y="665502"/>
            <a:ext cx="6858674" cy="4210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b839fa5246_0_4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RIGHT</a:t>
            </a:r>
            <a:r>
              <a:rPr lang="ru"/>
              <a:t> JOIN</a:t>
            </a:r>
            <a:endParaRPr/>
          </a:p>
        </p:txBody>
      </p:sp>
      <p:sp>
        <p:nvSpPr>
          <p:cNvPr id="564" name="Google Shape;564;g2b839fa5246_0_4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RIGHT (OUTER) JOIN: Returns all records from the table on the right, and matching records from the left table</a:t>
            </a:r>
            <a:endParaRPr/>
          </a:p>
          <a:p>
            <a:pPr indent="-342900" lvl="0" marL="342900" rtl="0" algn="l">
              <a:lnSpc>
                <a:spcPct val="80000"/>
              </a:lnSpc>
              <a:spcBef>
                <a:spcPts val="1200"/>
              </a:spcBef>
              <a:spcAft>
                <a:spcPts val="0"/>
              </a:spcAft>
              <a:buClr>
                <a:srgbClr val="000000"/>
              </a:buClr>
              <a:buSzPts val="2000"/>
              <a:buFont typeface="Arial"/>
              <a:buNone/>
            </a:pPr>
            <a:r>
              <a:rPr b="1" i="1" lang="ru">
                <a:latin typeface="Arial"/>
                <a:ea typeface="Arial"/>
                <a:cs typeface="Arial"/>
                <a:sym typeface="Arial"/>
              </a:rPr>
              <a:t>RIGHT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RIGHT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Statements</a:t>
            </a:r>
            <a:endParaRPr/>
          </a:p>
        </p:txBody>
      </p:sp>
      <p:pic>
        <p:nvPicPr>
          <p:cNvPr id="106" name="Google Shape;106;p8"/>
          <p:cNvPicPr preferRelativeResize="0"/>
          <p:nvPr/>
        </p:nvPicPr>
        <p:blipFill rotWithShape="1">
          <a:blip r:embed="rId3">
            <a:alphaModFix/>
          </a:blip>
          <a:srcRect b="0" l="0" r="0" t="0"/>
          <a:stretch/>
        </p:blipFill>
        <p:spPr>
          <a:xfrm>
            <a:off x="1188237" y="1409452"/>
            <a:ext cx="6911924" cy="3292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g2b839fa5246_0_72"/>
          <p:cNvPicPr preferRelativeResize="0"/>
          <p:nvPr/>
        </p:nvPicPr>
        <p:blipFill rotWithShape="1">
          <a:blip r:embed="rId3">
            <a:alphaModFix/>
          </a:blip>
          <a:srcRect b="0" l="0" r="0" t="0"/>
          <a:stretch/>
        </p:blipFill>
        <p:spPr>
          <a:xfrm>
            <a:off x="1517413" y="713325"/>
            <a:ext cx="6109175" cy="41152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b839fa5246_0_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FULL</a:t>
            </a:r>
            <a:r>
              <a:rPr lang="ru"/>
              <a:t> JOIN</a:t>
            </a:r>
            <a:endParaRPr/>
          </a:p>
        </p:txBody>
      </p:sp>
      <p:sp>
        <p:nvSpPr>
          <p:cNvPr id="575" name="Google Shape;575;g2b839fa5246_0_5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FULL (OUTER) JOIN: Returns all records when there is a match in the left or right table</a:t>
            </a:r>
            <a:endParaRPr/>
          </a:p>
          <a:p>
            <a:pPr indent="-342900" lvl="0" marL="342900" rtl="0" algn="l">
              <a:lnSpc>
                <a:spcPct val="80000"/>
              </a:lnSpc>
              <a:spcBef>
                <a:spcPts val="1200"/>
              </a:spcBef>
              <a:spcAft>
                <a:spcPts val="0"/>
              </a:spcAft>
              <a:buClr>
                <a:srgbClr val="000000"/>
              </a:buClr>
              <a:buSzPts val="2000"/>
              <a:buFont typeface="Arial"/>
              <a:buNone/>
            </a:pPr>
            <a:r>
              <a:rPr b="1" i="1" lang="ru">
                <a:latin typeface="Arial"/>
                <a:ea typeface="Arial"/>
                <a:cs typeface="Arial"/>
                <a:sym typeface="Arial"/>
              </a:rPr>
              <a:t>FULL OUTER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FULL OUTER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a:p>
            <a:pPr indent="0" lvl="0" marL="0" rtl="0" algn="l">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g2b839fa5246_0_79"/>
          <p:cNvPicPr preferRelativeResize="0"/>
          <p:nvPr/>
        </p:nvPicPr>
        <p:blipFill rotWithShape="1">
          <a:blip r:embed="rId3">
            <a:alphaModFix/>
          </a:blip>
          <a:srcRect b="0" l="0" r="0" t="0"/>
          <a:stretch/>
        </p:blipFill>
        <p:spPr>
          <a:xfrm>
            <a:off x="979438" y="395550"/>
            <a:ext cx="7185124" cy="4488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b839fa5246_0_8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CROSS JOIN</a:t>
            </a:r>
            <a:endParaRPr/>
          </a:p>
        </p:txBody>
      </p:sp>
      <p:sp>
        <p:nvSpPr>
          <p:cNvPr id="586" name="Google Shape;586;g2b839fa5246_0_8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342900" rtl="0" algn="l">
              <a:lnSpc>
                <a:spcPct val="80000"/>
              </a:lnSpc>
              <a:spcBef>
                <a:spcPts val="500"/>
              </a:spcBef>
              <a:spcAft>
                <a:spcPts val="0"/>
              </a:spcAft>
              <a:buNone/>
            </a:pPr>
            <a:r>
              <a:rPr lang="ru">
                <a:latin typeface="Arial"/>
                <a:ea typeface="Arial"/>
                <a:cs typeface="Arial"/>
                <a:sym typeface="Arial"/>
              </a:rPr>
              <a:t>CROSS JOIN = Cartesian product of two tables</a:t>
            </a:r>
            <a:endParaRPr>
              <a:latin typeface="Arial"/>
              <a:ea typeface="Arial"/>
              <a:cs typeface="Arial"/>
              <a:sym typeface="Arial"/>
            </a:endParaRPr>
          </a:p>
          <a:p>
            <a:pPr indent="-342900" lvl="0" marL="342900" rtl="0" algn="l">
              <a:lnSpc>
                <a:spcPct val="80000"/>
              </a:lnSpc>
              <a:spcBef>
                <a:spcPts val="500"/>
              </a:spcBef>
              <a:spcAft>
                <a:spcPts val="0"/>
              </a:spcAft>
              <a:buNone/>
            </a:pPr>
            <a:r>
              <a:t/>
            </a:r>
            <a:endParaRPr>
              <a:latin typeface="Arial"/>
              <a:ea typeface="Arial"/>
              <a:cs typeface="Arial"/>
              <a:sym typeface="Arial"/>
            </a:endParaRPr>
          </a:p>
          <a:p>
            <a:pPr indent="-342900" lvl="0" marL="342900" rtl="0" algn="l">
              <a:lnSpc>
                <a:spcPct val="80000"/>
              </a:lnSpc>
              <a:spcBef>
                <a:spcPts val="500"/>
              </a:spcBef>
              <a:spcAft>
                <a:spcPts val="0"/>
              </a:spcAft>
              <a:buNone/>
            </a:pPr>
            <a:r>
              <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CROSS JOIN  </a:t>
            </a:r>
            <a:r>
              <a:rPr i="1" lang="ru">
                <a:latin typeface="Arial"/>
                <a:ea typeface="Arial"/>
                <a:cs typeface="Arial"/>
                <a:sym typeface="Arial"/>
              </a:rPr>
              <a:t>table2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g2b839fa5246_0_90"/>
          <p:cNvPicPr preferRelativeResize="0"/>
          <p:nvPr/>
        </p:nvPicPr>
        <p:blipFill rotWithShape="1">
          <a:blip r:embed="rId3">
            <a:alphaModFix/>
          </a:blip>
          <a:srcRect b="0" l="0" r="0" t="0"/>
          <a:stretch/>
        </p:blipFill>
        <p:spPr>
          <a:xfrm>
            <a:off x="1285112" y="242888"/>
            <a:ext cx="6810375" cy="4657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2b839fa5246_0_131"/>
          <p:cNvSpPr txBox="1"/>
          <p:nvPr>
            <p:ph type="title"/>
          </p:nvPr>
        </p:nvSpPr>
        <p:spPr>
          <a:xfrm>
            <a:off x="387900" y="1518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 example</a:t>
            </a:r>
            <a:endParaRPr/>
          </a:p>
        </p:txBody>
      </p:sp>
      <p:pic>
        <p:nvPicPr>
          <p:cNvPr id="597" name="Google Shape;597;g2b839fa5246_0_131"/>
          <p:cNvPicPr preferRelativeResize="0"/>
          <p:nvPr/>
        </p:nvPicPr>
        <p:blipFill rotWithShape="1">
          <a:blip r:embed="rId3">
            <a:alphaModFix/>
          </a:blip>
          <a:srcRect b="0" l="0" r="1146" t="18699"/>
          <a:stretch/>
        </p:blipFill>
        <p:spPr>
          <a:xfrm>
            <a:off x="1349975" y="837950"/>
            <a:ext cx="6925975" cy="4272100"/>
          </a:xfrm>
          <a:prstGeom prst="rect">
            <a:avLst/>
          </a:prstGeom>
          <a:noFill/>
          <a:ln>
            <a:noFill/>
          </a:ln>
        </p:spPr>
      </p:pic>
      <p:cxnSp>
        <p:nvCxnSpPr>
          <p:cNvPr id="598" name="Google Shape;598;g2b839fa5246_0_131"/>
          <p:cNvCxnSpPr/>
          <p:nvPr/>
        </p:nvCxnSpPr>
        <p:spPr>
          <a:xfrm>
            <a:off x="2380175" y="2066200"/>
            <a:ext cx="3044100" cy="8700"/>
          </a:xfrm>
          <a:prstGeom prst="straightConnector1">
            <a:avLst/>
          </a:prstGeom>
          <a:noFill/>
          <a:ln cap="flat" cmpd="sng" w="28575">
            <a:solidFill>
              <a:srgbClr val="FF0000"/>
            </a:solidFill>
            <a:prstDash val="solid"/>
            <a:round/>
            <a:headEnd len="med" w="med" type="none"/>
            <a:tailEnd len="med" w="med" type="none"/>
          </a:ln>
        </p:spPr>
      </p:cxnSp>
      <p:cxnSp>
        <p:nvCxnSpPr>
          <p:cNvPr id="599" name="Google Shape;599;g2b839fa5246_0_131"/>
          <p:cNvCxnSpPr/>
          <p:nvPr/>
        </p:nvCxnSpPr>
        <p:spPr>
          <a:xfrm flipH="1" rot="10800000">
            <a:off x="2450150" y="2223750"/>
            <a:ext cx="2300700" cy="174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b839fa5246_0_1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a:t>
            </a:r>
            <a:endParaRPr/>
          </a:p>
        </p:txBody>
      </p:sp>
      <p:sp>
        <p:nvSpPr>
          <p:cNvPr id="605" name="Google Shape;605;g2b839fa5246_0_1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Subqueries (also known as inner queries or nested queries) are a tool for performing operations in multiple steps. For example, if you wanted to take the sums of several columns, then average all of those values, you'd need to do each aggregation in a distinct step.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b839fa5246_0_1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 example 1</a:t>
            </a:r>
            <a:endParaRPr/>
          </a:p>
        </p:txBody>
      </p:sp>
      <p:sp>
        <p:nvSpPr>
          <p:cNvPr id="611" name="Google Shape;611;g2b839fa5246_0_1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u"/>
              <a:t>SELECT sub.*</a:t>
            </a:r>
            <a:endParaRPr/>
          </a:p>
          <a:p>
            <a:pPr indent="0" lvl="0" marL="0" rtl="0" algn="l">
              <a:spcBef>
                <a:spcPts val="1200"/>
              </a:spcBef>
              <a:spcAft>
                <a:spcPts val="0"/>
              </a:spcAft>
              <a:buNone/>
            </a:pPr>
            <a:r>
              <a:rPr lang="ru"/>
              <a:t>  FROM (</a:t>
            </a:r>
            <a:endParaRPr/>
          </a:p>
          <a:p>
            <a:pPr indent="0" lvl="0" marL="0" rtl="0" algn="l">
              <a:spcBef>
                <a:spcPts val="1200"/>
              </a:spcBef>
              <a:spcAft>
                <a:spcPts val="0"/>
              </a:spcAft>
              <a:buNone/>
            </a:pPr>
            <a:r>
              <a:rPr lang="ru"/>
              <a:t>        SELECT *</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WHERE day_of_week = 'Friday'</a:t>
            </a:r>
            <a:endParaRPr/>
          </a:p>
          <a:p>
            <a:pPr indent="0" lvl="0" marL="0" rtl="0" algn="l">
              <a:spcBef>
                <a:spcPts val="1200"/>
              </a:spcBef>
              <a:spcAft>
                <a:spcPts val="0"/>
              </a:spcAft>
              <a:buNone/>
            </a:pPr>
            <a:r>
              <a:rPr lang="ru"/>
              <a:t>       ) sub</a:t>
            </a:r>
            <a:endParaRPr/>
          </a:p>
          <a:p>
            <a:pPr indent="0" lvl="0" marL="0" rtl="0" algn="l">
              <a:spcBef>
                <a:spcPts val="1200"/>
              </a:spcBef>
              <a:spcAft>
                <a:spcPts val="0"/>
              </a:spcAft>
              <a:buNone/>
            </a:pPr>
            <a:r>
              <a:rPr lang="ru"/>
              <a:t> WHERE sub.resolution = 'NONE'</a:t>
            </a:r>
            <a:endParaRPr/>
          </a:p>
          <a:p>
            <a:pPr indent="0" lvl="0" marL="0" rtl="0" algn="l">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b839fa5246_0_1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 example 2</a:t>
            </a:r>
            <a:endParaRPr/>
          </a:p>
        </p:txBody>
      </p:sp>
      <p:sp>
        <p:nvSpPr>
          <p:cNvPr id="617" name="Google Shape;617;g2b839fa5246_0_15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WHERE Date = (SELECT MIN(date)</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a:t>
            </a:r>
            <a:endParaRPr/>
          </a:p>
          <a:p>
            <a:pPr indent="0" lvl="0" marL="0" rtl="0" algn="l">
              <a:spcBef>
                <a:spcPts val="120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b839fa5246_0_15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 example 3</a:t>
            </a:r>
            <a:endParaRPr/>
          </a:p>
        </p:txBody>
      </p:sp>
      <p:sp>
        <p:nvSpPr>
          <p:cNvPr id="623" name="Google Shape;623;g2b839fa5246_0_15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WHERE Date IN (SELECT date</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ORDER BY date</a:t>
            </a:r>
            <a:endParaRPr/>
          </a:p>
          <a:p>
            <a:pPr indent="0" lvl="0" marL="0" rtl="0" algn="l">
              <a:spcBef>
                <a:spcPts val="1200"/>
              </a:spcBef>
              <a:spcAft>
                <a:spcPts val="0"/>
              </a:spcAft>
              <a:buNone/>
            </a:pPr>
            <a:r>
              <a:rPr lang="ru"/>
              <a:t>                LIMIT 5</a:t>
            </a:r>
            <a:endParaRPr/>
          </a:p>
          <a:p>
            <a:pPr indent="0" lvl="0" marL="0" rtl="0" algn="l">
              <a:spcBef>
                <a:spcPts val="1200"/>
              </a:spcBef>
              <a:spcAft>
                <a:spcPts val="0"/>
              </a:spcAft>
              <a:buNone/>
            </a:pPr>
            <a:r>
              <a:rPr lang="ru"/>
              <a:t>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Data Types</a:t>
            </a:r>
            <a:endParaRPr/>
          </a:p>
        </p:txBody>
      </p:sp>
      <p:pic>
        <p:nvPicPr>
          <p:cNvPr id="112" name="Google Shape;112;p9"/>
          <p:cNvPicPr preferRelativeResize="0"/>
          <p:nvPr/>
        </p:nvPicPr>
        <p:blipFill rotWithShape="1">
          <a:blip r:embed="rId3">
            <a:alphaModFix/>
          </a:blip>
          <a:srcRect b="11488" l="4634" r="8233" t="0"/>
          <a:stretch/>
        </p:blipFill>
        <p:spPr>
          <a:xfrm>
            <a:off x="1634713" y="1291650"/>
            <a:ext cx="6071423" cy="33556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b839fa5246_0_16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Subquery example 4</a:t>
            </a:r>
            <a:endParaRPr/>
          </a:p>
        </p:txBody>
      </p:sp>
      <p:sp>
        <p:nvSpPr>
          <p:cNvPr id="629" name="Google Shape;629;g2b839fa5246_0_16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SELECT incidents.*,  sub.incidents AS incidents_that_day</a:t>
            </a:r>
            <a:endParaRPr/>
          </a:p>
          <a:p>
            <a:pPr indent="0" lvl="0" marL="0" rtl="0" algn="l">
              <a:spcBef>
                <a:spcPts val="1200"/>
              </a:spcBef>
              <a:spcAft>
                <a:spcPts val="0"/>
              </a:spcAft>
              <a:buNone/>
            </a:pPr>
            <a:r>
              <a:rPr lang="ru"/>
              <a:t>  FROM tutorial.sf_crime_incidents_2014_01 incidents</a:t>
            </a:r>
            <a:endParaRPr/>
          </a:p>
          <a:p>
            <a:pPr indent="0" lvl="0" marL="0" rtl="0" algn="l">
              <a:spcBef>
                <a:spcPts val="1200"/>
              </a:spcBef>
              <a:spcAft>
                <a:spcPts val="0"/>
              </a:spcAft>
              <a:buNone/>
            </a:pPr>
            <a:r>
              <a:rPr lang="ru"/>
              <a:t>  JOIN ( SELECT date,   COUNT(incidnt_num) AS incidents</a:t>
            </a:r>
            <a:endParaRPr/>
          </a:p>
          <a:p>
            <a:pPr indent="0" lvl="0" marL="0" rtl="0" algn="l">
              <a:spcBef>
                <a:spcPts val="1200"/>
              </a:spcBef>
              <a:spcAft>
                <a:spcPts val="0"/>
              </a:spcAft>
              <a:buNone/>
            </a:pPr>
            <a:r>
              <a:rPr lang="ru"/>
              <a:t>           FROM tutorial.sf_crime_incidents_2014_01</a:t>
            </a:r>
            <a:endParaRPr/>
          </a:p>
          <a:p>
            <a:pPr indent="0" lvl="0" marL="0" rtl="0" algn="l">
              <a:spcBef>
                <a:spcPts val="1200"/>
              </a:spcBef>
              <a:spcAft>
                <a:spcPts val="0"/>
              </a:spcAft>
              <a:buNone/>
            </a:pPr>
            <a:r>
              <a:rPr lang="ru"/>
              <a:t>          GROUP BY 1  ) sub   </a:t>
            </a:r>
            <a:endParaRPr/>
          </a:p>
          <a:p>
            <a:pPr indent="0" lvl="0" marL="0" rtl="0" algn="l">
              <a:spcBef>
                <a:spcPts val="1200"/>
              </a:spcBef>
              <a:spcAft>
                <a:spcPts val="0"/>
              </a:spcAft>
              <a:buNone/>
            </a:pPr>
            <a:r>
              <a:rPr lang="ru"/>
              <a:t>     ON incidents.date = sub.date</a:t>
            </a:r>
            <a:endParaRPr/>
          </a:p>
          <a:p>
            <a:pPr indent="0" lvl="0" marL="0" rtl="0" algn="l">
              <a:spcBef>
                <a:spcPts val="1200"/>
              </a:spcBef>
              <a:spcAft>
                <a:spcPts val="0"/>
              </a:spcAft>
              <a:buNone/>
            </a:pPr>
            <a:r>
              <a:rPr lang="ru"/>
              <a:t> ORDER BY sub.incidents DESC, time</a:t>
            </a:r>
            <a:endParaRPr/>
          </a:p>
          <a:p>
            <a:pPr indent="0" lvl="0" marL="0" rtl="0" algn="l">
              <a:spcBef>
                <a:spcPts val="1200"/>
              </a:spcBef>
              <a:spcAft>
                <a:spcPts val="1200"/>
              </a:spcAft>
              <a:buNone/>
            </a:pPr>
            <a:r>
              <a:t/>
            </a:r>
            <a:endParaRPr sz="1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b839fa5246_0_17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UNIONS</a:t>
            </a:r>
            <a:endParaRPr/>
          </a:p>
        </p:txBody>
      </p:sp>
      <p:sp>
        <p:nvSpPr>
          <p:cNvPr id="635" name="Google Shape;635;g2b839fa5246_0_170"/>
          <p:cNvSpPr txBox="1"/>
          <p:nvPr>
            <p:ph idx="1" type="body"/>
          </p:nvPr>
        </p:nvSpPr>
        <p:spPr>
          <a:xfrm>
            <a:off x="387900" y="1489825"/>
            <a:ext cx="44766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  FROM tutorial.crunchbase_investments_part1</a:t>
            </a:r>
            <a:endParaRPr/>
          </a:p>
          <a:p>
            <a:pPr indent="0" lvl="0" marL="0" rtl="0" algn="l">
              <a:spcBef>
                <a:spcPts val="1200"/>
              </a:spcBef>
              <a:spcAft>
                <a:spcPts val="0"/>
              </a:spcAft>
              <a:buNone/>
            </a:pPr>
            <a:r>
              <a:rPr lang="ru"/>
              <a:t> UNION ALL</a:t>
            </a:r>
            <a:endParaRPr/>
          </a:p>
          <a:p>
            <a:pPr indent="0" lvl="0" marL="0" rtl="0" algn="l">
              <a:spcBef>
                <a:spcPts val="1200"/>
              </a:spcBef>
              <a:spcAft>
                <a:spcPts val="0"/>
              </a:spcAft>
              <a:buNone/>
            </a:pPr>
            <a:r>
              <a:rPr lang="ru"/>
              <a:t> SELECT *</a:t>
            </a:r>
            <a:endParaRPr/>
          </a:p>
          <a:p>
            <a:pPr indent="0" lvl="0" marL="0" rtl="0" algn="l">
              <a:spcBef>
                <a:spcPts val="1200"/>
              </a:spcBef>
              <a:spcAft>
                <a:spcPts val="0"/>
              </a:spcAft>
              <a:buNone/>
            </a:pPr>
            <a:r>
              <a:rPr lang="ru"/>
              <a:t>   FROM tutorial.crunchbase_investments_part2;</a:t>
            </a:r>
            <a:endParaRPr/>
          </a:p>
          <a:p>
            <a:pPr indent="0" lvl="0" marL="0" rtl="0" algn="l">
              <a:spcBef>
                <a:spcPts val="1200"/>
              </a:spcBef>
              <a:spcAft>
                <a:spcPts val="1200"/>
              </a:spcAft>
              <a:buNone/>
            </a:pPr>
            <a:r>
              <a:t/>
            </a:r>
            <a:endParaRPr/>
          </a:p>
        </p:txBody>
      </p:sp>
      <p:sp>
        <p:nvSpPr>
          <p:cNvPr id="636" name="Google Shape;636;g2b839fa5246_0_170"/>
          <p:cNvSpPr txBox="1"/>
          <p:nvPr/>
        </p:nvSpPr>
        <p:spPr>
          <a:xfrm>
            <a:off x="5335150" y="971750"/>
            <a:ext cx="3579300" cy="3120600"/>
          </a:xfrm>
          <a:prstGeom prst="rect">
            <a:avLst/>
          </a:prstGeom>
          <a:noFill/>
          <a:ln>
            <a:noFill/>
          </a:ln>
        </p:spPr>
        <p:txBody>
          <a:bodyPr anchorCtr="0" anchor="t" bIns="91425" lIns="91425" spcFirstLastPara="1" rIns="91425" wrap="square" tIns="91425">
            <a:spAutoFit/>
          </a:bodyPr>
          <a:lstStyle/>
          <a:p>
            <a:pPr indent="0" lvl="0" marL="0" rtl="0" algn="l">
              <a:lnSpc>
                <a:spcPct val="159545"/>
              </a:lnSpc>
              <a:spcBef>
                <a:spcPts val="1400"/>
              </a:spcBef>
              <a:spcAft>
                <a:spcPts val="0"/>
              </a:spcAft>
              <a:buNone/>
            </a:pPr>
            <a:r>
              <a:rPr lang="ru" sz="1800">
                <a:solidFill>
                  <a:schemeClr val="dk1"/>
                </a:solidFill>
                <a:highlight>
                  <a:schemeClr val="lt1"/>
                </a:highlight>
              </a:rPr>
              <a:t>SQL has strict rules for appending data:</a:t>
            </a:r>
            <a:endParaRPr sz="1800">
              <a:solidFill>
                <a:schemeClr val="dk1"/>
              </a:solidFill>
              <a:highlight>
                <a:schemeClr val="lt1"/>
              </a:highlight>
            </a:endParaRPr>
          </a:p>
          <a:p>
            <a:pPr indent="-342900" lvl="0" marL="457200" rtl="0" algn="l">
              <a:lnSpc>
                <a:spcPct val="146250"/>
              </a:lnSpc>
              <a:spcBef>
                <a:spcPts val="1200"/>
              </a:spcBef>
              <a:spcAft>
                <a:spcPts val="0"/>
              </a:spcAft>
              <a:buClr>
                <a:schemeClr val="dk1"/>
              </a:buClr>
              <a:buSzPts val="1800"/>
              <a:buAutoNum type="arabicPeriod"/>
            </a:pPr>
            <a:r>
              <a:rPr lang="ru" sz="1800">
                <a:solidFill>
                  <a:schemeClr val="dk1"/>
                </a:solidFill>
                <a:highlight>
                  <a:schemeClr val="lt1"/>
                </a:highlight>
              </a:rPr>
              <a:t>Both tables must have the same number of columns</a:t>
            </a:r>
            <a:endParaRPr sz="1800">
              <a:solidFill>
                <a:schemeClr val="dk1"/>
              </a:solidFill>
              <a:highlight>
                <a:schemeClr val="lt1"/>
              </a:highlight>
            </a:endParaRPr>
          </a:p>
          <a:p>
            <a:pPr indent="-342900" lvl="0" marL="457200" rtl="0" algn="l">
              <a:lnSpc>
                <a:spcPct val="146250"/>
              </a:lnSpc>
              <a:spcBef>
                <a:spcPts val="0"/>
              </a:spcBef>
              <a:spcAft>
                <a:spcPts val="0"/>
              </a:spcAft>
              <a:buClr>
                <a:schemeClr val="dk1"/>
              </a:buClr>
              <a:buSzPts val="1800"/>
              <a:buAutoNum type="arabicPeriod"/>
            </a:pPr>
            <a:r>
              <a:rPr lang="ru" sz="1800">
                <a:solidFill>
                  <a:schemeClr val="dk1"/>
                </a:solidFill>
                <a:highlight>
                  <a:schemeClr val="lt1"/>
                </a:highlight>
              </a:rPr>
              <a:t>The columns must have the same data types in the same order as the first table</a:t>
            </a:r>
            <a:endParaRPr sz="1800">
              <a:solidFill>
                <a:schemeClr val="dk1"/>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